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4" r:id="rId9"/>
    <p:sldId id="263"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7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TA\teaching%20assistant%20for%20bioengineering%20-%202\exercise\week%201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37085;&#20122;&#33804;\Desktop\&#26032;&#24314;%20Microsoft%20Excel%20&#24037;&#20316;&#34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TA\teaching%20assistant%20for%20bioengineering%20-%202\exercise\week%201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69kPa</c:v>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trendlineLbl>
          </c:trendline>
          <c:xVal>
            <c:numRef>
              <c:f>Feuil1!$B$5:$J$5</c:f>
              <c:numCache>
                <c:formatCode>General</c:formatCode>
                <c:ptCount val="9"/>
                <c:pt idx="1">
                  <c:v>1.5090259202317111E-2</c:v>
                </c:pt>
                <c:pt idx="2">
                  <c:v>3.1123659604779041E-2</c:v>
                </c:pt>
                <c:pt idx="3">
                  <c:v>4.6213918807096147E-2</c:v>
                </c:pt>
                <c:pt idx="4">
                  <c:v>6.256169960960635E-2</c:v>
                </c:pt>
                <c:pt idx="5">
                  <c:v>7.8123529411995879E-2</c:v>
                </c:pt>
                <c:pt idx="6">
                  <c:v>0.10971875961684731</c:v>
                </c:pt>
                <c:pt idx="7">
                  <c:v>0.1414711800217229</c:v>
                </c:pt>
                <c:pt idx="8">
                  <c:v>0.17259483962650196</c:v>
                </c:pt>
              </c:numCache>
            </c:numRef>
          </c:xVal>
          <c:yVal>
            <c:numRef>
              <c:f>Feuil1!$B$6:$J$6</c:f>
              <c:numCache>
                <c:formatCode>General</c:formatCode>
                <c:ptCount val="9"/>
                <c:pt idx="1">
                  <c:v>132.53582812499999</c:v>
                </c:pt>
                <c:pt idx="2">
                  <c:v>160.64948863636363</c:v>
                </c:pt>
                <c:pt idx="3">
                  <c:v>186.0911219387755</c:v>
                </c:pt>
                <c:pt idx="4">
                  <c:v>241.36172920854267</c:v>
                </c:pt>
                <c:pt idx="5">
                  <c:v>279.0452526156941</c:v>
                </c:pt>
                <c:pt idx="6">
                  <c:v>363.65704588108878</c:v>
                </c:pt>
                <c:pt idx="7">
                  <c:v>466.526115</c:v>
                </c:pt>
                <c:pt idx="8">
                  <c:v>554.47775963114748</c:v>
                </c:pt>
              </c:numCache>
            </c:numRef>
          </c:yVal>
          <c:smooth val="0"/>
          <c:extLst>
            <c:ext xmlns:c16="http://schemas.microsoft.com/office/drawing/2014/chart" uri="{C3380CC4-5D6E-409C-BE32-E72D297353CC}">
              <c16:uniqueId val="{00000000-0267-4123-921C-383A0389597B}"/>
            </c:ext>
          </c:extLst>
        </c:ser>
        <c:ser>
          <c:idx val="1"/>
          <c:order val="1"/>
          <c:tx>
            <c:v>138kPa</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4.4693097573329649E-2"/>
                  <c:y val="0.27587051618547681"/>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trendlineLbl>
          </c:trendline>
          <c:xVal>
            <c:numRef>
              <c:f>Feuil1!$C$12:$J$12</c:f>
              <c:numCache>
                <c:formatCode>General</c:formatCode>
                <c:ptCount val="8"/>
                <c:pt idx="0">
                  <c:v>1.63477808025102E-2</c:v>
                </c:pt>
                <c:pt idx="1">
                  <c:v>3.1909610604899726E-2</c:v>
                </c:pt>
                <c:pt idx="2">
                  <c:v>4.7785820807337516E-2</c:v>
                </c:pt>
                <c:pt idx="3">
                  <c:v>7.9695431412237228E-2</c:v>
                </c:pt>
                <c:pt idx="4">
                  <c:v>0.11034752041694386</c:v>
                </c:pt>
                <c:pt idx="5">
                  <c:v>0.14194275062179532</c:v>
                </c:pt>
                <c:pt idx="6">
                  <c:v>0.17385236122669503</c:v>
                </c:pt>
                <c:pt idx="7">
                  <c:v>0.18894262042901214</c:v>
                </c:pt>
              </c:numCache>
            </c:numRef>
          </c:xVal>
          <c:yVal>
            <c:numRef>
              <c:f>Feuil1!$C$13:$J$13</c:f>
              <c:numCache>
                <c:formatCode>General</c:formatCode>
                <c:ptCount val="8"/>
                <c:pt idx="0">
                  <c:v>122.34076442307692</c:v>
                </c:pt>
                <c:pt idx="1">
                  <c:v>141.02334421182266</c:v>
                </c:pt>
                <c:pt idx="2">
                  <c:v>146.48696792763155</c:v>
                </c:pt>
                <c:pt idx="3">
                  <c:v>198.25477721893495</c:v>
                </c:pt>
                <c:pt idx="4">
                  <c:v>259.181175</c:v>
                </c:pt>
                <c:pt idx="5">
                  <c:v>317.02922342192687</c:v>
                </c:pt>
                <c:pt idx="6">
                  <c:v>364.10204355786612</c:v>
                </c:pt>
                <c:pt idx="7">
                  <c:v>433.99419259567389</c:v>
                </c:pt>
              </c:numCache>
            </c:numRef>
          </c:yVal>
          <c:smooth val="0"/>
          <c:extLst>
            <c:ext xmlns:c16="http://schemas.microsoft.com/office/drawing/2014/chart" uri="{C3380CC4-5D6E-409C-BE32-E72D297353CC}">
              <c16:uniqueId val="{00000001-0267-4123-921C-383A0389597B}"/>
            </c:ext>
          </c:extLst>
        </c:ser>
        <c:dLbls>
          <c:showLegendKey val="0"/>
          <c:showVal val="0"/>
          <c:showCatName val="0"/>
          <c:showSerName val="0"/>
          <c:showPercent val="0"/>
          <c:showBubbleSize val="0"/>
        </c:dLbls>
        <c:axId val="442916336"/>
        <c:axId val="442916992"/>
      </c:scatterChart>
      <c:valAx>
        <c:axId val="4429163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fr-CH"/>
                  <a:t>Vf/A [m] </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crossAx val="442916992"/>
        <c:crosses val="autoZero"/>
        <c:crossBetween val="midCat"/>
      </c:valAx>
      <c:valAx>
        <c:axId val="442916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fr-CH"/>
                  <a:t>A*t/Vf [s/m] </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crossAx val="442916336"/>
        <c:crosses val="autoZero"/>
        <c:crossBetween val="midCat"/>
      </c:valAx>
      <c:spPr>
        <a:noFill/>
        <a:ln>
          <a:noFill/>
        </a:ln>
        <a:effectLst/>
      </c:spPr>
    </c:plotArea>
    <c:legend>
      <c:legendPos val="r"/>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sz="1200" b="1"/>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intercept val="0"/>
            <c:dispRSqr val="1"/>
            <c:dispEq val="1"/>
            <c:trendlineLbl>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trendlineLbl>
          </c:trendline>
          <c:xVal>
            <c:numRef>
              <c:f>Sheet1!$C$2:$J$2</c:f>
              <c:numCache>
                <c:formatCode>General</c:formatCode>
                <c:ptCount val="8"/>
                <c:pt idx="0">
                  <c:v>0.1</c:v>
                </c:pt>
                <c:pt idx="1">
                  <c:v>0.35</c:v>
                </c:pt>
                <c:pt idx="2">
                  <c:v>1</c:v>
                </c:pt>
                <c:pt idx="3">
                  <c:v>1.67</c:v>
                </c:pt>
                <c:pt idx="4">
                  <c:v>3</c:v>
                </c:pt>
                <c:pt idx="5">
                  <c:v>5.09</c:v>
                </c:pt>
                <c:pt idx="6">
                  <c:v>8.1</c:v>
                </c:pt>
                <c:pt idx="7">
                  <c:v>13.03</c:v>
                </c:pt>
              </c:numCache>
            </c:numRef>
          </c:xVal>
          <c:yVal>
            <c:numRef>
              <c:f>Sheet1!$C$5:$J$5</c:f>
              <c:numCache>
                <c:formatCode>General</c:formatCode>
                <c:ptCount val="8"/>
                <c:pt idx="0">
                  <c:v>3.1487885446333776E-2</c:v>
                </c:pt>
                <c:pt idx="1">
                  <c:v>0.11862570866487311</c:v>
                </c:pt>
                <c:pt idx="2">
                  <c:v>0.28069842870452844</c:v>
                </c:pt>
                <c:pt idx="3">
                  <c:v>0.50455601075239531</c:v>
                </c:pt>
                <c:pt idx="4">
                  <c:v>0.87406810145180835</c:v>
                </c:pt>
                <c:pt idx="5">
                  <c:v>1.5180560460536701</c:v>
                </c:pt>
                <c:pt idx="6">
                  <c:v>2.398704225249118</c:v>
                </c:pt>
                <c:pt idx="7">
                  <c:v>3.8620783289118878</c:v>
                </c:pt>
              </c:numCache>
            </c:numRef>
          </c:yVal>
          <c:smooth val="0"/>
          <c:extLst>
            <c:ext xmlns:c16="http://schemas.microsoft.com/office/drawing/2014/chart" uri="{C3380CC4-5D6E-409C-BE32-E72D297353CC}">
              <c16:uniqueId val="{00000000-4F00-483C-8623-FBBDBF8BE705}"/>
            </c:ext>
          </c:extLst>
        </c:ser>
        <c:dLbls>
          <c:showLegendKey val="0"/>
          <c:showVal val="0"/>
          <c:showCatName val="0"/>
          <c:showSerName val="0"/>
          <c:showPercent val="0"/>
          <c:showBubbleSize val="0"/>
        </c:dLbls>
        <c:axId val="1741976991"/>
        <c:axId val="1741977823"/>
      </c:scatterChart>
      <c:valAx>
        <c:axId val="17419769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crossAx val="1741977823"/>
        <c:crosses val="autoZero"/>
        <c:crossBetween val="midCat"/>
      </c:valAx>
      <c:valAx>
        <c:axId val="1741977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crossAx val="1741976991"/>
        <c:crosses val="autoZero"/>
        <c:crossBetween val="midCat"/>
      </c:valAx>
      <c:spPr>
        <a:noFill/>
        <a:ln>
          <a:noFill/>
        </a:ln>
        <a:effectLst/>
      </c:spPr>
    </c:plotArea>
    <c:plotVisOnly val="1"/>
    <c:dispBlanksAs val="gap"/>
    <c:showDLblsOverMax val="0"/>
  </c:chart>
  <c:spPr>
    <a:noFill/>
    <a:ln>
      <a:noFill/>
    </a:ln>
    <a:effectLst/>
  </c:spPr>
  <c:txPr>
    <a:bodyPr/>
    <a:lstStyle/>
    <a:p>
      <a:pPr>
        <a:defRPr sz="1200" b="1"/>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trendlineLbl>
          </c:trendline>
          <c:xVal>
            <c:numRef>
              <c:f>Feuil1!$B$51:$G$51</c:f>
              <c:numCache>
                <c:formatCode>General</c:formatCode>
                <c:ptCount val="6"/>
                <c:pt idx="0">
                  <c:v>2.6906390117159673</c:v>
                </c:pt>
                <c:pt idx="1">
                  <c:v>2.5937289987079111</c:v>
                </c:pt>
                <c:pt idx="2">
                  <c:v>2.5231479244222035</c:v>
                </c:pt>
                <c:pt idx="3">
                  <c:v>2.4230327715389359</c:v>
                </c:pt>
                <c:pt idx="4">
                  <c:v>2.2926990030439298</c:v>
                </c:pt>
                <c:pt idx="5">
                  <c:v>1.9916690073799486</c:v>
                </c:pt>
              </c:numCache>
            </c:numRef>
          </c:xVal>
          <c:yVal>
            <c:numRef>
              <c:f>Feuil1!$B$52:$G$52</c:f>
              <c:numCache>
                <c:formatCode>General</c:formatCode>
                <c:ptCount val="6"/>
                <c:pt idx="0">
                  <c:v>-0.68124123737558717</c:v>
                </c:pt>
                <c:pt idx="1">
                  <c:v>-0.86923171973097624</c:v>
                </c:pt>
                <c:pt idx="2">
                  <c:v>-1.1760912590556813</c:v>
                </c:pt>
                <c:pt idx="3">
                  <c:v>-1.3869446243705745</c:v>
                </c:pt>
                <c:pt idx="4">
                  <c:v>-1.7585556943202629</c:v>
                </c:pt>
                <c:pt idx="5">
                  <c:v>-2.7585556943202629</c:v>
                </c:pt>
              </c:numCache>
            </c:numRef>
          </c:yVal>
          <c:smooth val="0"/>
          <c:extLst>
            <c:ext xmlns:c16="http://schemas.microsoft.com/office/drawing/2014/chart" uri="{C3380CC4-5D6E-409C-BE32-E72D297353CC}">
              <c16:uniqueId val="{00000000-CE88-4667-87F7-BB65DE6B4FA3}"/>
            </c:ext>
          </c:extLst>
        </c:ser>
        <c:dLbls>
          <c:showLegendKey val="0"/>
          <c:showVal val="0"/>
          <c:showCatName val="0"/>
          <c:showSerName val="0"/>
          <c:showPercent val="0"/>
          <c:showBubbleSize val="0"/>
        </c:dLbls>
        <c:axId val="393084608"/>
        <c:axId val="393083360"/>
      </c:scatterChart>
      <c:valAx>
        <c:axId val="393084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93083360"/>
        <c:crosses val="autoZero"/>
        <c:crossBetween val="midCat"/>
      </c:valAx>
      <c:valAx>
        <c:axId val="39308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930846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F97C59E-D83E-4F6B-8E29-79C175BFC034}" type="datetimeFigureOut">
              <a:rPr lang="zh-CN" altLang="en-US" smtClean="0"/>
              <a:t>2022/5/20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116721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97C59E-D83E-4F6B-8E29-79C175BFC034}" type="datetimeFigureOut">
              <a:rPr lang="zh-CN" altLang="en-US" smtClean="0"/>
              <a:t>2022/5/20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344969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97C59E-D83E-4F6B-8E29-79C175BFC034}" type="datetimeFigureOut">
              <a:rPr lang="zh-CN" altLang="en-US" smtClean="0"/>
              <a:t>2022/5/20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364548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97C59E-D83E-4F6B-8E29-79C175BFC034}" type="datetimeFigureOut">
              <a:rPr lang="zh-CN" altLang="en-US" smtClean="0"/>
              <a:t>2022/5/20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242452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F97C59E-D83E-4F6B-8E29-79C175BFC034}" type="datetimeFigureOut">
              <a:rPr lang="zh-CN" altLang="en-US" smtClean="0"/>
              <a:t>2022/5/20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89130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F97C59E-D83E-4F6B-8E29-79C175BFC034}" type="datetimeFigureOut">
              <a:rPr lang="zh-CN" altLang="en-US" smtClean="0"/>
              <a:t>2022/5/20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355952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F97C59E-D83E-4F6B-8E29-79C175BFC034}" type="datetimeFigureOut">
              <a:rPr lang="zh-CN" altLang="en-US" smtClean="0"/>
              <a:t>2022/5/20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98912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F97C59E-D83E-4F6B-8E29-79C175BFC034}" type="datetimeFigureOut">
              <a:rPr lang="zh-CN" altLang="en-US" smtClean="0"/>
              <a:t>2022/5/20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361524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97C59E-D83E-4F6B-8E29-79C175BFC034}" type="datetimeFigureOut">
              <a:rPr lang="zh-CN" altLang="en-US" smtClean="0"/>
              <a:t>2022/5/20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189838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F97C59E-D83E-4F6B-8E29-79C175BFC034}" type="datetimeFigureOut">
              <a:rPr lang="zh-CN" altLang="en-US" smtClean="0"/>
              <a:t>2022/5/20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144697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F97C59E-D83E-4F6B-8E29-79C175BFC034}" type="datetimeFigureOut">
              <a:rPr lang="zh-CN" altLang="en-US" smtClean="0"/>
              <a:t>2022/5/20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27528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C59E-D83E-4F6B-8E29-79C175BFC034}" type="datetimeFigureOut">
              <a:rPr lang="zh-CN" altLang="en-US" smtClean="0"/>
              <a:t>2022/5/20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2580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Week 10</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10763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4702" y="666664"/>
            <a:ext cx="11265444" cy="1200329"/>
          </a:xfrm>
          <a:prstGeom prst="rect">
            <a:avLst/>
          </a:prstGeom>
        </p:spPr>
        <p:txBody>
          <a:bodyPr wrap="square">
            <a:spAutoFit/>
          </a:bodyPr>
          <a:lstStyle/>
          <a:p>
            <a:pPr marR="0" lvl="0" algn="just">
              <a:spcBef>
                <a:spcPts val="0"/>
              </a:spcBef>
              <a:spcAft>
                <a:spcPts val="0"/>
              </a:spcAft>
            </a:pPr>
            <a:r>
              <a:rPr lang="en-US" dirty="0">
                <a:solidFill>
                  <a:srgbClr val="000000"/>
                </a:solidFill>
                <a:latin typeface="Arial" panose="020B0604020202020204" pitchFamily="34" charset="0"/>
                <a:ea typeface="DengXian" panose="020F0502020204030204"/>
              </a:rPr>
              <a:t>Calcium silicate particles have been filtered on a paper disk 9 cm in diameter and at two different values of ∆p, namely 69 and 138 </a:t>
            </a:r>
            <a:r>
              <a:rPr lang="en-US" dirty="0" err="1">
                <a:solidFill>
                  <a:srgbClr val="000000"/>
                </a:solidFill>
                <a:latin typeface="Arial" panose="020B0604020202020204" pitchFamily="34" charset="0"/>
                <a:ea typeface="DengXian" panose="020F0502020204030204"/>
              </a:rPr>
              <a:t>kPa</a:t>
            </a:r>
            <a:r>
              <a:rPr lang="en-US" dirty="0">
                <a:solidFill>
                  <a:srgbClr val="000000"/>
                </a:solidFill>
                <a:latin typeface="Arial" panose="020B0604020202020204" pitchFamily="34" charset="0"/>
                <a:ea typeface="DengXian" panose="020F0502020204030204"/>
              </a:rPr>
              <a:t>. The liquid is water at 20 °C, which has the following properties: ρ = 0.9982 </a:t>
            </a:r>
            <a:r>
              <a:rPr lang="en-US" dirty="0" smtClean="0">
                <a:solidFill>
                  <a:srgbClr val="000000"/>
                </a:solidFill>
                <a:latin typeface="Arial" panose="020B0604020202020204" pitchFamily="34" charset="0"/>
                <a:ea typeface="DengXian" panose="020F0502020204030204"/>
              </a:rPr>
              <a:t>g/cm3, </a:t>
            </a:r>
            <a:r>
              <a:rPr lang="en-US" dirty="0">
                <a:solidFill>
                  <a:srgbClr val="00B050"/>
                </a:solidFill>
                <a:latin typeface="Arial" panose="020B0604020202020204" pitchFamily="34" charset="0"/>
                <a:ea typeface="DengXian" panose="020F0502020204030204"/>
              </a:rPr>
              <a:t>μ = 1.0 </a:t>
            </a:r>
            <a:r>
              <a:rPr lang="en-US" dirty="0" err="1">
                <a:solidFill>
                  <a:srgbClr val="00B050"/>
                </a:solidFill>
                <a:latin typeface="Arial" panose="020B0604020202020204" pitchFamily="34" charset="0"/>
                <a:ea typeface="DengXian" panose="020F0502020204030204"/>
              </a:rPr>
              <a:t>mPa·s</a:t>
            </a:r>
            <a:r>
              <a:rPr lang="en-US" dirty="0">
                <a:solidFill>
                  <a:srgbClr val="000000"/>
                </a:solidFill>
                <a:latin typeface="Arial" panose="020B0604020202020204" pitchFamily="34" charset="0"/>
                <a:ea typeface="DengXian" panose="020F0502020204030204"/>
              </a:rPr>
              <a:t>. The solid concentration in the suspension, </a:t>
            </a:r>
            <a:r>
              <a:rPr lang="en-US" dirty="0" err="1" smtClean="0">
                <a:solidFill>
                  <a:srgbClr val="FF0000"/>
                </a:solidFill>
                <a:latin typeface="Arial" panose="020B0604020202020204" pitchFamily="34" charset="0"/>
                <a:ea typeface="DengXian" panose="020F0502020204030204"/>
              </a:rPr>
              <a:t>Cms</a:t>
            </a:r>
            <a:r>
              <a:rPr lang="en-US" dirty="0">
                <a:solidFill>
                  <a:srgbClr val="FF0000"/>
                </a:solidFill>
                <a:latin typeface="Arial" panose="020B0604020202020204" pitchFamily="34" charset="0"/>
                <a:ea typeface="DengXian" panose="020F0502020204030204"/>
              </a:rPr>
              <a:t>, is 50 kg/m3</a:t>
            </a:r>
            <a:r>
              <a:rPr lang="en-US" dirty="0">
                <a:solidFill>
                  <a:srgbClr val="000000"/>
                </a:solidFill>
                <a:latin typeface="Arial" panose="020B0604020202020204" pitchFamily="34" charset="0"/>
                <a:ea typeface="DengXian" panose="020F0502020204030204"/>
              </a:rPr>
              <a:t>. The filtrate volume has been registered as a function of time. The corresponding data are in the table below.</a:t>
            </a:r>
            <a:endParaRPr lang="fr-CH" dirty="0">
              <a:solidFill>
                <a:srgbClr val="000000"/>
              </a:solidFill>
              <a:latin typeface="Calibri" panose="020F0502020204030204" pitchFamily="34" charset="0"/>
              <a:ea typeface="DengXian" panose="020F0502020204030204"/>
            </a:endParaRPr>
          </a:p>
        </p:txBody>
      </p:sp>
      <p:sp>
        <p:nvSpPr>
          <p:cNvPr id="4" name="Rectangle 3"/>
          <p:cNvSpPr/>
          <p:nvPr/>
        </p:nvSpPr>
        <p:spPr>
          <a:xfrm>
            <a:off x="398662" y="297332"/>
            <a:ext cx="4186211" cy="369332"/>
          </a:xfrm>
          <a:prstGeom prst="rect">
            <a:avLst/>
          </a:prstGeom>
        </p:spPr>
        <p:txBody>
          <a:bodyPr wrap="none">
            <a:spAutoFit/>
          </a:bodyPr>
          <a:lstStyle/>
          <a:p>
            <a:pPr algn="just"/>
            <a:r>
              <a:rPr lang="en-US" b="1" kern="100" dirty="0">
                <a:latin typeface="DengXian" panose="020F0502020204030204"/>
                <a:ea typeface="DengXian" panose="020F0502020204030204"/>
                <a:cs typeface="Times New Roman" panose="02020603050405020304" pitchFamily="18" charset="0"/>
              </a:rPr>
              <a:t>Exercise 2.3: Filtration of calcium silicate</a:t>
            </a:r>
            <a:endParaRPr lang="fr-CH" sz="1200" kern="100" dirty="0">
              <a:effectLst/>
              <a:latin typeface="DengXian" panose="020F0502020204030204"/>
              <a:ea typeface="DengXian" panose="020F0502020204030204"/>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54702" y="1866993"/>
                <a:ext cx="1303562" cy="369332"/>
              </a:xfrm>
              <a:prstGeom prst="rect">
                <a:avLst/>
              </a:prstGeom>
            </p:spPr>
            <p:txBody>
              <a:bodyPr wrap="none">
                <a:spAutoFit/>
              </a:bodyPr>
              <a:lstStyle/>
              <a:p>
                <a14:m>
                  <m:oMath xmlns:m="http://schemas.openxmlformats.org/officeDocument/2006/math">
                    <m:r>
                      <a:rPr lang="en-US">
                        <a:solidFill>
                          <a:srgbClr val="000000"/>
                        </a:solidFill>
                        <a:latin typeface="Cambria Math" panose="02040503050406030204" pitchFamily="18" charset="0"/>
                        <a:ea typeface="DengXian" panose="020F0502020204030204"/>
                        <a:cs typeface="Arial" panose="020B0604020202020204" pitchFamily="34" charset="0"/>
                      </a:rPr>
                      <m:t>∆</m:t>
                    </m:r>
                    <m:r>
                      <m:rPr>
                        <m:sty m:val="p"/>
                      </m:rPr>
                      <a:rPr lang="en-US">
                        <a:solidFill>
                          <a:srgbClr val="000000"/>
                        </a:solidFill>
                        <a:latin typeface="Cambria Math" panose="02040503050406030204" pitchFamily="18" charset="0"/>
                        <a:ea typeface="DengXian" panose="020F0502020204030204"/>
                        <a:cs typeface="Arial" panose="020B0604020202020204" pitchFamily="34" charset="0"/>
                      </a:rPr>
                      <m:t>p</m:t>
                    </m:r>
                  </m:oMath>
                </a14:m>
                <a:r>
                  <a:rPr lang="en-US" dirty="0">
                    <a:solidFill>
                      <a:srgbClr val="000000"/>
                    </a:solidFill>
                    <a:latin typeface="Arial" panose="020B0604020202020204" pitchFamily="34" charset="0"/>
                    <a:ea typeface="DengXian" panose="020F0502020204030204"/>
                  </a:rPr>
                  <a:t>=69kPa,</a:t>
                </a:r>
                <a:endParaRPr lang="fr-CH" dirty="0">
                  <a:solidFill>
                    <a:srgbClr val="000000"/>
                  </a:solidFill>
                  <a:latin typeface="Calibri" panose="020F0502020204030204" pitchFamily="34" charset="0"/>
                  <a:ea typeface="DengXian" panose="020F0502020204030204"/>
                </a:endParaRPr>
              </a:p>
            </p:txBody>
          </p:sp>
        </mc:Choice>
        <mc:Fallback xmlns="">
          <p:sp>
            <p:nvSpPr>
              <p:cNvPr id="12" name="Rectangle 11"/>
              <p:cNvSpPr>
                <a:spLocks noRot="1" noChangeAspect="1" noMove="1" noResize="1" noEditPoints="1" noAdjustHandles="1" noChangeArrowheads="1" noChangeShapeType="1" noTextEdit="1"/>
              </p:cNvSpPr>
              <p:nvPr/>
            </p:nvSpPr>
            <p:spPr>
              <a:xfrm>
                <a:off x="454702" y="1866993"/>
                <a:ext cx="1303562" cy="369332"/>
              </a:xfrm>
              <a:prstGeom prst="rect">
                <a:avLst/>
              </a:prstGeom>
              <a:blipFill>
                <a:blip r:embed="rId2"/>
                <a:stretch>
                  <a:fillRect t="-9836" r="-3756" b="-22951"/>
                </a:stretch>
              </a:blipFill>
            </p:spPr>
            <p:txBody>
              <a:bodyPr/>
              <a:lstStyle/>
              <a:p>
                <a:r>
                  <a:rPr lang="fr-CH">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1524258631"/>
              </p:ext>
            </p:extLst>
          </p:nvPr>
        </p:nvGraphicFramePr>
        <p:xfrm>
          <a:off x="454702" y="2236325"/>
          <a:ext cx="5374598" cy="365760"/>
        </p:xfrm>
        <a:graphic>
          <a:graphicData uri="http://schemas.openxmlformats.org/drawingml/2006/table">
            <a:tbl>
              <a:tblPr firstRow="1" firstCol="1" bandRow="1">
                <a:tableStyleId>{5C22544A-7EE6-4342-B048-85BDC9FD1C3A}</a:tableStyleId>
              </a:tblPr>
              <a:tblGrid>
                <a:gridCol w="526415">
                  <a:extLst>
                    <a:ext uri="{9D8B030D-6E8A-4147-A177-3AD203B41FA5}">
                      <a16:colId xmlns:a16="http://schemas.microsoft.com/office/drawing/2014/main" val="2561529732"/>
                    </a:ext>
                  </a:extLst>
                </a:gridCol>
                <a:gridCol w="526415">
                  <a:extLst>
                    <a:ext uri="{9D8B030D-6E8A-4147-A177-3AD203B41FA5}">
                      <a16:colId xmlns:a16="http://schemas.microsoft.com/office/drawing/2014/main" val="1138012659"/>
                    </a:ext>
                  </a:extLst>
                </a:gridCol>
                <a:gridCol w="526415">
                  <a:extLst>
                    <a:ext uri="{9D8B030D-6E8A-4147-A177-3AD203B41FA5}">
                      <a16:colId xmlns:a16="http://schemas.microsoft.com/office/drawing/2014/main" val="3114425474"/>
                    </a:ext>
                  </a:extLst>
                </a:gridCol>
                <a:gridCol w="526415">
                  <a:extLst>
                    <a:ext uri="{9D8B030D-6E8A-4147-A177-3AD203B41FA5}">
                      <a16:colId xmlns:a16="http://schemas.microsoft.com/office/drawing/2014/main" val="2447837878"/>
                    </a:ext>
                  </a:extLst>
                </a:gridCol>
                <a:gridCol w="527050">
                  <a:extLst>
                    <a:ext uri="{9D8B030D-6E8A-4147-A177-3AD203B41FA5}">
                      <a16:colId xmlns:a16="http://schemas.microsoft.com/office/drawing/2014/main" val="2748464815"/>
                    </a:ext>
                  </a:extLst>
                </a:gridCol>
                <a:gridCol w="552603">
                  <a:extLst>
                    <a:ext uri="{9D8B030D-6E8A-4147-A177-3AD203B41FA5}">
                      <a16:colId xmlns:a16="http://schemas.microsoft.com/office/drawing/2014/main" val="4020118599"/>
                    </a:ext>
                  </a:extLst>
                </a:gridCol>
                <a:gridCol w="571500">
                  <a:extLst>
                    <a:ext uri="{9D8B030D-6E8A-4147-A177-3AD203B41FA5}">
                      <a16:colId xmlns:a16="http://schemas.microsoft.com/office/drawing/2014/main" val="444725043"/>
                    </a:ext>
                  </a:extLst>
                </a:gridCol>
                <a:gridCol w="562708">
                  <a:extLst>
                    <a:ext uri="{9D8B030D-6E8A-4147-A177-3AD203B41FA5}">
                      <a16:colId xmlns:a16="http://schemas.microsoft.com/office/drawing/2014/main" val="3987552652"/>
                    </a:ext>
                  </a:extLst>
                </a:gridCol>
                <a:gridCol w="527539">
                  <a:extLst>
                    <a:ext uri="{9D8B030D-6E8A-4147-A177-3AD203B41FA5}">
                      <a16:colId xmlns:a16="http://schemas.microsoft.com/office/drawing/2014/main" val="2096429990"/>
                    </a:ext>
                  </a:extLst>
                </a:gridCol>
                <a:gridCol w="527538">
                  <a:extLst>
                    <a:ext uri="{9D8B030D-6E8A-4147-A177-3AD203B41FA5}">
                      <a16:colId xmlns:a16="http://schemas.microsoft.com/office/drawing/2014/main" val="2637673350"/>
                    </a:ext>
                  </a:extLst>
                </a:gridCol>
              </a:tblGrid>
              <a:tr h="0">
                <a:tc>
                  <a:txBody>
                    <a:bodyPr/>
                    <a:lstStyle/>
                    <a:p>
                      <a:pPr marL="0" marR="0" algn="just">
                        <a:spcBef>
                          <a:spcPts val="0"/>
                        </a:spcBef>
                        <a:spcAft>
                          <a:spcPts val="0"/>
                        </a:spcAft>
                      </a:pPr>
                      <a:r>
                        <a:rPr lang="en-US" sz="1200" kern="0">
                          <a:effectLst/>
                        </a:rPr>
                        <a:t>t [s]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0.0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2.0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5.0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8.6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15.1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21.8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39.9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66.0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95.7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1998378344"/>
                  </a:ext>
                </a:extLst>
              </a:tr>
              <a:tr h="0">
                <a:tc>
                  <a:txBody>
                    <a:bodyPr/>
                    <a:lstStyle/>
                    <a:p>
                      <a:pPr marL="0" marR="0" algn="just">
                        <a:spcBef>
                          <a:spcPts val="0"/>
                        </a:spcBef>
                        <a:spcAft>
                          <a:spcPts val="0"/>
                        </a:spcAft>
                      </a:pPr>
                      <a:r>
                        <a:rPr lang="en-US" sz="1200" kern="0">
                          <a:effectLst/>
                        </a:rPr>
                        <a:t>V</a:t>
                      </a:r>
                      <a:r>
                        <a:rPr lang="en-US" sz="1200" kern="0" baseline="-25000">
                          <a:effectLst/>
                        </a:rPr>
                        <a:t>f</a:t>
                      </a:r>
                      <a:r>
                        <a:rPr lang="en-US" sz="1200" kern="0">
                          <a:effectLst/>
                        </a:rPr>
                        <a:t> [L]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0.000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0.096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0.198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0.294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smtClean="0">
                          <a:effectLst/>
                        </a:rPr>
                        <a:t>0.398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0.497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0.698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0.900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1.098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1757313737"/>
                  </a:ext>
                </a:extLst>
              </a:tr>
            </a:tbl>
          </a:graphicData>
        </a:graphic>
      </p:graphicFrame>
      <mc:AlternateContent xmlns:mc="http://schemas.openxmlformats.org/markup-compatibility/2006" xmlns:a14="http://schemas.microsoft.com/office/drawing/2010/main">
        <mc:Choice Requires="a14">
          <p:sp>
            <p:nvSpPr>
              <p:cNvPr id="14" name="Rectangle 13"/>
              <p:cNvSpPr/>
              <p:nvPr/>
            </p:nvSpPr>
            <p:spPr>
              <a:xfrm>
                <a:off x="6372274" y="1866993"/>
                <a:ext cx="1431802" cy="369332"/>
              </a:xfrm>
              <a:prstGeom prst="rect">
                <a:avLst/>
              </a:prstGeom>
            </p:spPr>
            <p:txBody>
              <a:bodyPr wrap="none">
                <a:spAutoFit/>
              </a:bodyPr>
              <a:lstStyle/>
              <a:p>
                <a14:m>
                  <m:oMath xmlns:m="http://schemas.openxmlformats.org/officeDocument/2006/math">
                    <m:r>
                      <a:rPr lang="en-US">
                        <a:solidFill>
                          <a:srgbClr val="000000"/>
                        </a:solidFill>
                        <a:latin typeface="Cambria Math" panose="02040503050406030204" pitchFamily="18" charset="0"/>
                        <a:ea typeface="DengXian" panose="020F0502020204030204"/>
                        <a:cs typeface="Arial" panose="020B0604020202020204" pitchFamily="34" charset="0"/>
                      </a:rPr>
                      <m:t>∆</m:t>
                    </m:r>
                    <m:r>
                      <m:rPr>
                        <m:sty m:val="p"/>
                      </m:rPr>
                      <a:rPr lang="en-US">
                        <a:solidFill>
                          <a:srgbClr val="000000"/>
                        </a:solidFill>
                        <a:latin typeface="Cambria Math" panose="02040503050406030204" pitchFamily="18" charset="0"/>
                        <a:ea typeface="DengXian" panose="020F0502020204030204"/>
                        <a:cs typeface="Arial" panose="020B0604020202020204" pitchFamily="34" charset="0"/>
                      </a:rPr>
                      <m:t>p</m:t>
                    </m:r>
                  </m:oMath>
                </a14:m>
                <a:r>
                  <a:rPr lang="en-US" dirty="0">
                    <a:solidFill>
                      <a:srgbClr val="000000"/>
                    </a:solidFill>
                    <a:latin typeface="Arial" panose="020B0604020202020204" pitchFamily="34" charset="0"/>
                    <a:ea typeface="DengXian" panose="020F0502020204030204"/>
                  </a:rPr>
                  <a:t>=138kPa</a:t>
                </a:r>
                <a:r>
                  <a:rPr lang="en-US" dirty="0" smtClean="0">
                    <a:solidFill>
                      <a:srgbClr val="000000"/>
                    </a:solidFill>
                    <a:latin typeface="Arial" panose="020B0604020202020204" pitchFamily="34" charset="0"/>
                    <a:ea typeface="DengXian" panose="020F0502020204030204"/>
                  </a:rPr>
                  <a:t>,</a:t>
                </a:r>
                <a:endParaRPr lang="fr-CH" dirty="0">
                  <a:solidFill>
                    <a:srgbClr val="000000"/>
                  </a:solidFill>
                  <a:latin typeface="Calibri" panose="020F0502020204030204" pitchFamily="34" charset="0"/>
                  <a:ea typeface="DengXian" panose="020F0502020204030204"/>
                </a:endParaRPr>
              </a:p>
            </p:txBody>
          </p:sp>
        </mc:Choice>
        <mc:Fallback xmlns="">
          <p:sp>
            <p:nvSpPr>
              <p:cNvPr id="14" name="Rectangle 13"/>
              <p:cNvSpPr>
                <a:spLocks noRot="1" noChangeAspect="1" noMove="1" noResize="1" noEditPoints="1" noAdjustHandles="1" noChangeArrowheads="1" noChangeShapeType="1" noTextEdit="1"/>
              </p:cNvSpPr>
              <p:nvPr/>
            </p:nvSpPr>
            <p:spPr>
              <a:xfrm>
                <a:off x="6372274" y="1866993"/>
                <a:ext cx="1431802" cy="369332"/>
              </a:xfrm>
              <a:prstGeom prst="rect">
                <a:avLst/>
              </a:prstGeom>
              <a:blipFill>
                <a:blip r:embed="rId3"/>
                <a:stretch>
                  <a:fillRect t="-9836" r="-3404" b="-22951"/>
                </a:stretch>
              </a:blipFill>
            </p:spPr>
            <p:txBody>
              <a:bodyPr/>
              <a:lstStyle/>
              <a:p>
                <a:r>
                  <a:rPr lang="fr-CH">
                    <a:noFill/>
                  </a:rPr>
                  <a:t> </a:t>
                </a:r>
              </a:p>
            </p:txBody>
          </p:sp>
        </mc:Fallback>
      </mc:AlternateContent>
      <p:graphicFrame>
        <p:nvGraphicFramePr>
          <p:cNvPr id="15" name="Table 14"/>
          <p:cNvGraphicFramePr>
            <a:graphicFrameLocks noGrp="1"/>
          </p:cNvGraphicFramePr>
          <p:nvPr>
            <p:extLst>
              <p:ext uri="{D42A27DB-BD31-4B8C-83A1-F6EECF244321}">
                <p14:modId xmlns:p14="http://schemas.microsoft.com/office/powerpoint/2010/main" val="1587741066"/>
              </p:ext>
            </p:extLst>
          </p:nvPr>
        </p:nvGraphicFramePr>
        <p:xfrm>
          <a:off x="6372274" y="2227095"/>
          <a:ext cx="5267960" cy="365760"/>
        </p:xfrm>
        <a:graphic>
          <a:graphicData uri="http://schemas.openxmlformats.org/drawingml/2006/table">
            <a:tbl>
              <a:tblPr firstRow="1" firstCol="1" bandRow="1">
                <a:tableStyleId>{5C22544A-7EE6-4342-B048-85BDC9FD1C3A}</a:tableStyleId>
              </a:tblPr>
              <a:tblGrid>
                <a:gridCol w="526415">
                  <a:extLst>
                    <a:ext uri="{9D8B030D-6E8A-4147-A177-3AD203B41FA5}">
                      <a16:colId xmlns:a16="http://schemas.microsoft.com/office/drawing/2014/main" val="2018532242"/>
                    </a:ext>
                  </a:extLst>
                </a:gridCol>
                <a:gridCol w="526415">
                  <a:extLst>
                    <a:ext uri="{9D8B030D-6E8A-4147-A177-3AD203B41FA5}">
                      <a16:colId xmlns:a16="http://schemas.microsoft.com/office/drawing/2014/main" val="3479854497"/>
                    </a:ext>
                  </a:extLst>
                </a:gridCol>
                <a:gridCol w="526415">
                  <a:extLst>
                    <a:ext uri="{9D8B030D-6E8A-4147-A177-3AD203B41FA5}">
                      <a16:colId xmlns:a16="http://schemas.microsoft.com/office/drawing/2014/main" val="35927085"/>
                    </a:ext>
                  </a:extLst>
                </a:gridCol>
                <a:gridCol w="526415">
                  <a:extLst>
                    <a:ext uri="{9D8B030D-6E8A-4147-A177-3AD203B41FA5}">
                      <a16:colId xmlns:a16="http://schemas.microsoft.com/office/drawing/2014/main" val="2581691344"/>
                    </a:ext>
                  </a:extLst>
                </a:gridCol>
                <a:gridCol w="527050">
                  <a:extLst>
                    <a:ext uri="{9D8B030D-6E8A-4147-A177-3AD203B41FA5}">
                      <a16:colId xmlns:a16="http://schemas.microsoft.com/office/drawing/2014/main" val="855043618"/>
                    </a:ext>
                  </a:extLst>
                </a:gridCol>
                <a:gridCol w="527050">
                  <a:extLst>
                    <a:ext uri="{9D8B030D-6E8A-4147-A177-3AD203B41FA5}">
                      <a16:colId xmlns:a16="http://schemas.microsoft.com/office/drawing/2014/main" val="2796126279"/>
                    </a:ext>
                  </a:extLst>
                </a:gridCol>
                <a:gridCol w="527050">
                  <a:extLst>
                    <a:ext uri="{9D8B030D-6E8A-4147-A177-3AD203B41FA5}">
                      <a16:colId xmlns:a16="http://schemas.microsoft.com/office/drawing/2014/main" val="2441843935"/>
                    </a:ext>
                  </a:extLst>
                </a:gridCol>
                <a:gridCol w="527050">
                  <a:extLst>
                    <a:ext uri="{9D8B030D-6E8A-4147-A177-3AD203B41FA5}">
                      <a16:colId xmlns:a16="http://schemas.microsoft.com/office/drawing/2014/main" val="871700525"/>
                    </a:ext>
                  </a:extLst>
                </a:gridCol>
                <a:gridCol w="527050">
                  <a:extLst>
                    <a:ext uri="{9D8B030D-6E8A-4147-A177-3AD203B41FA5}">
                      <a16:colId xmlns:a16="http://schemas.microsoft.com/office/drawing/2014/main" val="2129616675"/>
                    </a:ext>
                  </a:extLst>
                </a:gridCol>
                <a:gridCol w="527050">
                  <a:extLst>
                    <a:ext uri="{9D8B030D-6E8A-4147-A177-3AD203B41FA5}">
                      <a16:colId xmlns:a16="http://schemas.microsoft.com/office/drawing/2014/main" val="2230316152"/>
                    </a:ext>
                  </a:extLst>
                </a:gridCol>
              </a:tblGrid>
              <a:tr h="0">
                <a:tc>
                  <a:txBody>
                    <a:bodyPr/>
                    <a:lstStyle/>
                    <a:p>
                      <a:pPr marL="0" marR="0" algn="just">
                        <a:spcBef>
                          <a:spcPts val="0"/>
                        </a:spcBef>
                        <a:spcAft>
                          <a:spcPts val="0"/>
                        </a:spcAft>
                      </a:pPr>
                      <a:r>
                        <a:rPr lang="en-US" sz="1200" kern="0" dirty="0">
                          <a:effectLst/>
                        </a:rPr>
                        <a:t>t [s]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0.0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2.0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4.5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7.0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15.8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28.6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45.0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63.3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82.0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2164525063"/>
                  </a:ext>
                </a:extLst>
              </a:tr>
              <a:tr h="0">
                <a:tc>
                  <a:txBody>
                    <a:bodyPr/>
                    <a:lstStyle/>
                    <a:p>
                      <a:pPr marL="0" marR="0" algn="just">
                        <a:spcBef>
                          <a:spcPts val="0"/>
                        </a:spcBef>
                        <a:spcAft>
                          <a:spcPts val="0"/>
                        </a:spcAft>
                      </a:pPr>
                      <a:r>
                        <a:rPr lang="en-US" sz="1200" kern="0">
                          <a:effectLst/>
                        </a:rPr>
                        <a:t>V</a:t>
                      </a:r>
                      <a:r>
                        <a:rPr lang="en-US" sz="1200" kern="0" baseline="-25000">
                          <a:effectLst/>
                        </a:rPr>
                        <a:t>f</a:t>
                      </a:r>
                      <a:r>
                        <a:rPr lang="en-US" sz="1200" kern="0">
                          <a:effectLst/>
                        </a:rPr>
                        <a:t> [L]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0.000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0.104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a:effectLst/>
                        </a:rPr>
                        <a:t>0.203 </a:t>
                      </a:r>
                      <a:endParaRPr lang="fr-CH" sz="1050" kern="10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0.304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0.507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0.702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0.903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1.106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kern="0" dirty="0">
                          <a:effectLst/>
                        </a:rPr>
                        <a:t>1.202 </a:t>
                      </a:r>
                      <a:endParaRPr lang="fr-CH" sz="1050" kern="100" dirty="0">
                        <a:effectLst/>
                        <a:latin typeface="DengXian" panose="020F0502020204030204"/>
                        <a:ea typeface="DengXian"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4022500899"/>
                  </a:ext>
                </a:extLst>
              </a:tr>
            </a:tbl>
          </a:graphicData>
        </a:graphic>
      </p:graphicFrame>
      <p:sp>
        <p:nvSpPr>
          <p:cNvPr id="16" name="Rectangle 15"/>
          <p:cNvSpPr/>
          <p:nvPr/>
        </p:nvSpPr>
        <p:spPr>
          <a:xfrm>
            <a:off x="398662" y="2744156"/>
            <a:ext cx="11241572" cy="369332"/>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DengXian" panose="020F0502020204030204"/>
              </a:rPr>
              <a:t>Determine the filter resistance RF and the cake specific resistance α for each trial.</a:t>
            </a:r>
            <a:endParaRPr lang="fr-CH" dirty="0">
              <a:solidFill>
                <a:srgbClr val="000000"/>
              </a:solidFill>
              <a:latin typeface="Calibri" panose="020F0502020204030204" pitchFamily="34" charset="0"/>
              <a:ea typeface="DengXian" panose="020F0502020204030204"/>
            </a:endParaRPr>
          </a:p>
        </p:txBody>
      </p:sp>
      <p:grpSp>
        <p:nvGrpSpPr>
          <p:cNvPr id="20" name="Group 19"/>
          <p:cNvGrpSpPr/>
          <p:nvPr/>
        </p:nvGrpSpPr>
        <p:grpSpPr>
          <a:xfrm>
            <a:off x="517624" y="3167468"/>
            <a:ext cx="4406069" cy="2493354"/>
            <a:chOff x="517624" y="3167468"/>
            <a:chExt cx="4406069" cy="2493354"/>
          </a:xfrm>
        </p:grpSpPr>
        <p:pic>
          <p:nvPicPr>
            <p:cNvPr id="17" name="Picture 16"/>
            <p:cNvPicPr>
              <a:picLocks noChangeAspect="1"/>
            </p:cNvPicPr>
            <p:nvPr/>
          </p:nvPicPr>
          <p:blipFill>
            <a:blip r:embed="rId4"/>
            <a:stretch>
              <a:fillRect/>
            </a:stretch>
          </p:blipFill>
          <p:spPr>
            <a:xfrm>
              <a:off x="517624" y="3531722"/>
              <a:ext cx="4406069" cy="1286572"/>
            </a:xfrm>
            <a:prstGeom prst="rect">
              <a:avLst/>
            </a:prstGeom>
          </p:spPr>
        </p:pic>
        <p:pic>
          <p:nvPicPr>
            <p:cNvPr id="18" name="Picture 17"/>
            <p:cNvPicPr>
              <a:picLocks noChangeAspect="1"/>
            </p:cNvPicPr>
            <p:nvPr/>
          </p:nvPicPr>
          <p:blipFill>
            <a:blip r:embed="rId5"/>
            <a:stretch>
              <a:fillRect/>
            </a:stretch>
          </p:blipFill>
          <p:spPr>
            <a:xfrm>
              <a:off x="517624" y="3167468"/>
              <a:ext cx="4406069" cy="364254"/>
            </a:xfrm>
            <a:prstGeom prst="rect">
              <a:avLst/>
            </a:prstGeom>
          </p:spPr>
        </p:pic>
        <p:pic>
          <p:nvPicPr>
            <p:cNvPr id="19" name="Picture 18"/>
            <p:cNvPicPr>
              <a:picLocks noChangeAspect="1"/>
            </p:cNvPicPr>
            <p:nvPr/>
          </p:nvPicPr>
          <p:blipFill>
            <a:blip r:embed="rId6"/>
            <a:stretch>
              <a:fillRect/>
            </a:stretch>
          </p:blipFill>
          <p:spPr>
            <a:xfrm>
              <a:off x="517624" y="4879841"/>
              <a:ext cx="2999299" cy="780981"/>
            </a:xfrm>
            <a:prstGeom prst="rect">
              <a:avLst/>
            </a:prstGeom>
          </p:spPr>
        </p:pic>
      </p:grpSp>
      <p:graphicFrame>
        <p:nvGraphicFramePr>
          <p:cNvPr id="21" name="Table 20"/>
          <p:cNvGraphicFramePr>
            <a:graphicFrameLocks noGrp="1"/>
          </p:cNvGraphicFramePr>
          <p:nvPr>
            <p:extLst>
              <p:ext uri="{D42A27DB-BD31-4B8C-83A1-F6EECF244321}">
                <p14:modId xmlns:p14="http://schemas.microsoft.com/office/powerpoint/2010/main" val="1756713088"/>
              </p:ext>
            </p:extLst>
          </p:nvPr>
        </p:nvGraphicFramePr>
        <p:xfrm>
          <a:off x="5168900" y="3167468"/>
          <a:ext cx="7023100" cy="2914650"/>
        </p:xfrm>
        <a:graphic>
          <a:graphicData uri="http://schemas.openxmlformats.org/drawingml/2006/table">
            <a:tbl>
              <a:tblPr/>
              <a:tblGrid>
                <a:gridCol w="1219200">
                  <a:extLst>
                    <a:ext uri="{9D8B030D-6E8A-4147-A177-3AD203B41FA5}">
                      <a16:colId xmlns:a16="http://schemas.microsoft.com/office/drawing/2014/main" val="2030914271"/>
                    </a:ext>
                  </a:extLst>
                </a:gridCol>
                <a:gridCol w="609600">
                  <a:extLst>
                    <a:ext uri="{9D8B030D-6E8A-4147-A177-3AD203B41FA5}">
                      <a16:colId xmlns:a16="http://schemas.microsoft.com/office/drawing/2014/main" val="3741918851"/>
                    </a:ext>
                  </a:extLst>
                </a:gridCol>
                <a:gridCol w="736600">
                  <a:extLst>
                    <a:ext uri="{9D8B030D-6E8A-4147-A177-3AD203B41FA5}">
                      <a16:colId xmlns:a16="http://schemas.microsoft.com/office/drawing/2014/main" val="2238689811"/>
                    </a:ext>
                  </a:extLst>
                </a:gridCol>
                <a:gridCol w="609600">
                  <a:extLst>
                    <a:ext uri="{9D8B030D-6E8A-4147-A177-3AD203B41FA5}">
                      <a16:colId xmlns:a16="http://schemas.microsoft.com/office/drawing/2014/main" val="4043645240"/>
                    </a:ext>
                  </a:extLst>
                </a:gridCol>
                <a:gridCol w="609600">
                  <a:extLst>
                    <a:ext uri="{9D8B030D-6E8A-4147-A177-3AD203B41FA5}">
                      <a16:colId xmlns:a16="http://schemas.microsoft.com/office/drawing/2014/main" val="1951624312"/>
                    </a:ext>
                  </a:extLst>
                </a:gridCol>
                <a:gridCol w="800100">
                  <a:extLst>
                    <a:ext uri="{9D8B030D-6E8A-4147-A177-3AD203B41FA5}">
                      <a16:colId xmlns:a16="http://schemas.microsoft.com/office/drawing/2014/main" val="2437224469"/>
                    </a:ext>
                  </a:extLst>
                </a:gridCol>
                <a:gridCol w="609600">
                  <a:extLst>
                    <a:ext uri="{9D8B030D-6E8A-4147-A177-3AD203B41FA5}">
                      <a16:colId xmlns:a16="http://schemas.microsoft.com/office/drawing/2014/main" val="4152820824"/>
                    </a:ext>
                  </a:extLst>
                </a:gridCol>
                <a:gridCol w="609600">
                  <a:extLst>
                    <a:ext uri="{9D8B030D-6E8A-4147-A177-3AD203B41FA5}">
                      <a16:colId xmlns:a16="http://schemas.microsoft.com/office/drawing/2014/main" val="689254896"/>
                    </a:ext>
                  </a:extLst>
                </a:gridCol>
                <a:gridCol w="609600">
                  <a:extLst>
                    <a:ext uri="{9D8B030D-6E8A-4147-A177-3AD203B41FA5}">
                      <a16:colId xmlns:a16="http://schemas.microsoft.com/office/drawing/2014/main" val="4063598486"/>
                    </a:ext>
                  </a:extLst>
                </a:gridCol>
                <a:gridCol w="609600">
                  <a:extLst>
                    <a:ext uri="{9D8B030D-6E8A-4147-A177-3AD203B41FA5}">
                      <a16:colId xmlns:a16="http://schemas.microsoft.com/office/drawing/2014/main" val="3903191163"/>
                    </a:ext>
                  </a:extLst>
                </a:gridCol>
              </a:tblGrid>
              <a:tr h="200025">
                <a:tc>
                  <a:txBody>
                    <a:bodyPr/>
                    <a:lstStyle/>
                    <a:p>
                      <a:pPr algn="l" fontAlgn="b"/>
                      <a:r>
                        <a:rPr lang="fr-CH" sz="1100" b="0" i="0" u="none" strike="noStrike">
                          <a:solidFill>
                            <a:srgbClr val="000000"/>
                          </a:solidFill>
                          <a:effectLst/>
                          <a:latin typeface="Calibri" panose="020F0502020204030204" pitchFamily="34" charset="0"/>
                        </a:rPr>
                        <a:t>∆p=69kPa</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98571420"/>
                  </a:ext>
                </a:extLst>
              </a:tr>
              <a:tr h="209550">
                <a:tc>
                  <a:txBody>
                    <a:bodyPr/>
                    <a:lstStyle/>
                    <a:p>
                      <a:pPr algn="just" rtl="0" fontAlgn="ctr"/>
                      <a:r>
                        <a:rPr lang="fr-CH" sz="1200" b="1" i="0" u="none" strike="noStrike">
                          <a:solidFill>
                            <a:srgbClr val="FFFFFF"/>
                          </a:solidFill>
                          <a:effectLst/>
                          <a:latin typeface="等线" panose="020F0502020204030204"/>
                        </a:rPr>
                        <a:t>t [s]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15.1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21.8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39.9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95.7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74601698"/>
                  </a:ext>
                </a:extLst>
              </a:tr>
              <a:tr h="257175">
                <a:tc>
                  <a:txBody>
                    <a:bodyPr/>
                    <a:lstStyle/>
                    <a:p>
                      <a:pPr algn="just" rtl="0" fontAlgn="ctr"/>
                      <a:r>
                        <a:rPr lang="fr-CH" sz="1200" b="1" i="0" u="none" strike="noStrike">
                          <a:solidFill>
                            <a:srgbClr val="FFFFFF"/>
                          </a:solidFill>
                          <a:effectLst/>
                          <a:latin typeface="等线" panose="020F0502020204030204"/>
                        </a:rPr>
                        <a:t>V</a:t>
                      </a:r>
                      <a:r>
                        <a:rPr lang="fr-CH" sz="1200" b="1" i="0" u="none" strike="noStrike" baseline="-25000">
                          <a:solidFill>
                            <a:srgbClr val="FFFFFF"/>
                          </a:solidFill>
                          <a:effectLst/>
                          <a:latin typeface="等线" panose="020F0502020204030204"/>
                        </a:rPr>
                        <a:t>f</a:t>
                      </a:r>
                      <a:r>
                        <a:rPr lang="fr-CH" sz="1200" b="1" i="0" u="none" strike="noStrike">
                          <a:solidFill>
                            <a:srgbClr val="FFFFFF"/>
                          </a:solidFill>
                          <a:effectLst/>
                          <a:latin typeface="等线" panose="020F0502020204030204"/>
                        </a:rPr>
                        <a:t> [L]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0" i="0" u="none" strike="noStrike">
                          <a:solidFill>
                            <a:srgbClr val="000000"/>
                          </a:solidFill>
                          <a:effectLst/>
                          <a:latin typeface="等线" panose="020F0502020204030204"/>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0.096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0.198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0.294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0.398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0.497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0.698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1.098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4199879640"/>
                  </a:ext>
                </a:extLst>
              </a:tr>
              <a:tr h="257175">
                <a:tc>
                  <a:txBody>
                    <a:bodyPr/>
                    <a:lstStyle/>
                    <a:p>
                      <a:pPr algn="just" rtl="0" fontAlgn="ctr"/>
                      <a:r>
                        <a:rPr lang="fr-CH" sz="1200" b="1" i="0" u="none" strike="noStrike">
                          <a:solidFill>
                            <a:srgbClr val="FFFFFF"/>
                          </a:solidFill>
                          <a:effectLst/>
                          <a:latin typeface="等线" panose="020F0502020204030204"/>
                        </a:rPr>
                        <a:t>V</a:t>
                      </a:r>
                      <a:r>
                        <a:rPr lang="fr-CH" sz="1200" b="1" i="0" u="none" strike="noStrike" baseline="-25000">
                          <a:solidFill>
                            <a:srgbClr val="FFFFFF"/>
                          </a:solidFill>
                          <a:effectLst/>
                          <a:latin typeface="等线" panose="020F0502020204030204"/>
                        </a:rPr>
                        <a:t>f</a:t>
                      </a:r>
                      <a:r>
                        <a:rPr lang="fr-CH" sz="1200" b="1" i="0" u="none" strike="noStrike">
                          <a:solidFill>
                            <a:srgbClr val="FFFFFF"/>
                          </a:solidFill>
                          <a:effectLst/>
                          <a:latin typeface="等线" panose="020F0502020204030204"/>
                        </a:rPr>
                        <a:t> [m^3]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r" fontAlgn="b"/>
                      <a:r>
                        <a:rPr lang="fr-CH"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0.000096</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0.000198</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0.000294</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0.000398</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0.000497</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0.000698</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0.0009</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0.001098</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651036086"/>
                  </a:ext>
                </a:extLst>
              </a:tr>
              <a:tr h="219075">
                <a:tc>
                  <a:txBody>
                    <a:bodyPr/>
                    <a:lstStyle/>
                    <a:p>
                      <a:pPr algn="just" rtl="0" fontAlgn="ctr"/>
                      <a:r>
                        <a:rPr lang="fr-CH" sz="1200" b="1" i="0" u="none" strike="noStrike">
                          <a:solidFill>
                            <a:srgbClr val="FFFFFF"/>
                          </a:solidFill>
                          <a:effectLst/>
                          <a:latin typeface="等线" panose="020F0502020204030204"/>
                        </a:rPr>
                        <a:t>Vf/A [m]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0.01509026</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0.031124</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0.046214</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0.0625617</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0.078124</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0.109719</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0.141471</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0.172595</a:t>
                      </a:r>
                    </a:p>
                  </a:txBody>
                  <a:tcPr marL="9525" marR="9525" marT="9525" marB="0" anchor="b">
                    <a:lnL>
                      <a:noFill/>
                    </a:lnL>
                    <a:lnR>
                      <a:noFill/>
                    </a:lnR>
                    <a:lnT>
                      <a:noFill/>
                    </a:lnT>
                    <a:lnB>
                      <a:noFill/>
                    </a:lnB>
                  </a:tcPr>
                </a:tc>
                <a:extLst>
                  <a:ext uri="{0D108BD9-81ED-4DB2-BD59-A6C34878D82A}">
                    <a16:rowId xmlns:a16="http://schemas.microsoft.com/office/drawing/2014/main" val="3866409980"/>
                  </a:ext>
                </a:extLst>
              </a:tr>
              <a:tr h="219075">
                <a:tc>
                  <a:txBody>
                    <a:bodyPr/>
                    <a:lstStyle/>
                    <a:p>
                      <a:pPr algn="just" rtl="0" fontAlgn="ctr"/>
                      <a:r>
                        <a:rPr lang="fr-CH" sz="1200" b="1" i="0" u="none" strike="noStrike">
                          <a:solidFill>
                            <a:srgbClr val="FFFFFF"/>
                          </a:solidFill>
                          <a:effectLst/>
                          <a:latin typeface="等线" panose="020F0502020204030204"/>
                        </a:rPr>
                        <a:t>A*t/Vf  [s/m]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fr-CH" sz="1100" b="0" i="0" u="none" strike="noStrike" dirty="0">
                          <a:solidFill>
                            <a:srgbClr val="000000"/>
                          </a:solidFill>
                          <a:effectLst/>
                          <a:latin typeface="Calibri" panose="020F0502020204030204" pitchFamily="34" charset="0"/>
                        </a:rPr>
                        <a:t>132.535828</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160.6495</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186.0911</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241.3617292</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279.0453</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363.657</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466.5261</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554.4778</a:t>
                      </a:r>
                    </a:p>
                  </a:txBody>
                  <a:tcPr marL="9525" marR="9525" marT="9525" marB="0" anchor="b">
                    <a:lnL>
                      <a:noFill/>
                    </a:lnL>
                    <a:lnR>
                      <a:noFill/>
                    </a:lnR>
                    <a:lnT>
                      <a:noFill/>
                    </a:lnT>
                    <a:lnB>
                      <a:noFill/>
                    </a:lnB>
                  </a:tcPr>
                </a:tc>
                <a:extLst>
                  <a:ext uri="{0D108BD9-81ED-4DB2-BD59-A6C34878D82A}">
                    <a16:rowId xmlns:a16="http://schemas.microsoft.com/office/drawing/2014/main" val="175586037"/>
                  </a:ext>
                </a:extLst>
              </a:tr>
              <a:tr h="190500">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49475321"/>
                  </a:ext>
                </a:extLst>
              </a:tr>
              <a:tr h="200025">
                <a:tc>
                  <a:txBody>
                    <a:bodyPr/>
                    <a:lstStyle/>
                    <a:p>
                      <a:pPr algn="l" fontAlgn="b"/>
                      <a:r>
                        <a:rPr lang="fr-CH" sz="1100" b="0" i="0" u="none" strike="noStrike">
                          <a:solidFill>
                            <a:srgbClr val="000000"/>
                          </a:solidFill>
                          <a:effectLst/>
                          <a:latin typeface="Calibri" panose="020F0502020204030204" pitchFamily="34" charset="0"/>
                        </a:rPr>
                        <a:t>∆p=138kPa</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18401054"/>
                  </a:ext>
                </a:extLst>
              </a:tr>
              <a:tr h="209550">
                <a:tc>
                  <a:txBody>
                    <a:bodyPr/>
                    <a:lstStyle/>
                    <a:p>
                      <a:pPr algn="just" rtl="0" fontAlgn="ctr"/>
                      <a:r>
                        <a:rPr lang="fr-CH" sz="1200" b="1" i="0" u="none" strike="noStrike">
                          <a:solidFill>
                            <a:srgbClr val="FFFFFF"/>
                          </a:solidFill>
                          <a:effectLst/>
                          <a:latin typeface="等线" panose="020F0502020204030204"/>
                        </a:rPr>
                        <a:t>t [s]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dirty="0">
                          <a:solidFill>
                            <a:srgbClr val="FFFFFF"/>
                          </a:solidFill>
                          <a:effectLst/>
                          <a:latin typeface="等线" panose="020F0502020204030204"/>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15.8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28.6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63.3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1" i="0" u="none" strike="noStrike">
                          <a:solidFill>
                            <a:srgbClr val="FFFFFF"/>
                          </a:solidFill>
                          <a:effectLst/>
                          <a:latin typeface="等线" panose="020F0502020204030204"/>
                        </a:rPr>
                        <a:t>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469660183"/>
                  </a:ext>
                </a:extLst>
              </a:tr>
              <a:tr h="257175">
                <a:tc>
                  <a:txBody>
                    <a:bodyPr/>
                    <a:lstStyle/>
                    <a:p>
                      <a:pPr algn="just" rtl="0" fontAlgn="ctr"/>
                      <a:r>
                        <a:rPr lang="fr-CH" sz="1200" b="1" i="0" u="none" strike="noStrike">
                          <a:solidFill>
                            <a:srgbClr val="FFFFFF"/>
                          </a:solidFill>
                          <a:effectLst/>
                          <a:latin typeface="等线" panose="020F0502020204030204"/>
                        </a:rPr>
                        <a:t>V</a:t>
                      </a:r>
                      <a:r>
                        <a:rPr lang="fr-CH" sz="1200" b="1" i="0" u="none" strike="noStrike" baseline="-25000">
                          <a:solidFill>
                            <a:srgbClr val="FFFFFF"/>
                          </a:solidFill>
                          <a:effectLst/>
                          <a:latin typeface="等线" panose="020F0502020204030204"/>
                        </a:rPr>
                        <a:t>f</a:t>
                      </a:r>
                      <a:r>
                        <a:rPr lang="fr-CH" sz="1200" b="1" i="0" u="none" strike="noStrike">
                          <a:solidFill>
                            <a:srgbClr val="FFFFFF"/>
                          </a:solidFill>
                          <a:effectLst/>
                          <a:latin typeface="等线" panose="020F0502020204030204"/>
                        </a:rPr>
                        <a:t> [L]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just" rtl="0" fontAlgn="ctr"/>
                      <a:r>
                        <a:rPr lang="fr-CH" sz="1200" b="0" i="0" u="none" strike="noStrike">
                          <a:solidFill>
                            <a:srgbClr val="000000"/>
                          </a:solidFill>
                          <a:effectLst/>
                          <a:latin typeface="等线" panose="020F0502020204030204"/>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0.104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0.203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0.304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0.507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0.702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0.903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1.106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rtl="0" fontAlgn="ctr"/>
                      <a:r>
                        <a:rPr lang="fr-CH" sz="1200" b="0" i="0" u="none" strike="noStrike">
                          <a:solidFill>
                            <a:srgbClr val="000000"/>
                          </a:solidFill>
                          <a:effectLst/>
                          <a:latin typeface="等线" panose="020F0502020204030204"/>
                        </a:rPr>
                        <a:t>1.202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608468679"/>
                  </a:ext>
                </a:extLst>
              </a:tr>
              <a:tr h="257175">
                <a:tc>
                  <a:txBody>
                    <a:bodyPr/>
                    <a:lstStyle/>
                    <a:p>
                      <a:pPr algn="just" rtl="0" fontAlgn="ctr"/>
                      <a:r>
                        <a:rPr lang="fr-CH" sz="1200" b="1" i="0" u="none" strike="noStrike">
                          <a:solidFill>
                            <a:srgbClr val="FFFFFF"/>
                          </a:solidFill>
                          <a:effectLst/>
                          <a:latin typeface="等线" panose="020F0502020204030204"/>
                        </a:rPr>
                        <a:t>V</a:t>
                      </a:r>
                      <a:r>
                        <a:rPr lang="fr-CH" sz="1200" b="1" i="0" u="none" strike="noStrike" baseline="-25000">
                          <a:solidFill>
                            <a:srgbClr val="FFFFFF"/>
                          </a:solidFill>
                          <a:effectLst/>
                          <a:latin typeface="等线" panose="020F0502020204030204"/>
                        </a:rPr>
                        <a:t>f</a:t>
                      </a:r>
                      <a:r>
                        <a:rPr lang="fr-CH" sz="1200" b="1" i="0" u="none" strike="noStrike">
                          <a:solidFill>
                            <a:srgbClr val="FFFFFF"/>
                          </a:solidFill>
                          <a:effectLst/>
                          <a:latin typeface="等线" panose="020F0502020204030204"/>
                        </a:rPr>
                        <a:t> [m^3]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r" fontAlgn="b"/>
                      <a:r>
                        <a:rPr lang="fr-CH"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0.000104</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0.000203</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0.000304</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0.000507</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0.000702</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0.000903</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0.001106</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r" fontAlgn="b"/>
                      <a:r>
                        <a:rPr lang="fr-CH" sz="1100" b="0" i="0" u="none" strike="noStrike">
                          <a:solidFill>
                            <a:srgbClr val="000000"/>
                          </a:solidFill>
                          <a:effectLst/>
                          <a:latin typeface="Calibri" panose="020F0502020204030204" pitchFamily="34" charset="0"/>
                        </a:rPr>
                        <a:t>0.001202</a:t>
                      </a: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929350690"/>
                  </a:ext>
                </a:extLst>
              </a:tr>
              <a:tr h="219075">
                <a:tc>
                  <a:txBody>
                    <a:bodyPr/>
                    <a:lstStyle/>
                    <a:p>
                      <a:pPr algn="just" rtl="0" fontAlgn="ctr"/>
                      <a:r>
                        <a:rPr lang="fr-CH" sz="1200" b="1" i="0" u="none" strike="noStrike">
                          <a:solidFill>
                            <a:srgbClr val="FFFFFF"/>
                          </a:solidFill>
                          <a:effectLst/>
                          <a:latin typeface="等线" panose="020F0502020204030204"/>
                        </a:rPr>
                        <a:t>Vf/A [m]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0.01634778</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0.03191</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0.047786</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0.079695431</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0.110348</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0.141943</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0.173852</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0.188943</a:t>
                      </a:r>
                    </a:p>
                  </a:txBody>
                  <a:tcPr marL="9525" marR="9525" marT="9525" marB="0" anchor="b">
                    <a:lnL>
                      <a:noFill/>
                    </a:lnL>
                    <a:lnR>
                      <a:noFill/>
                    </a:lnR>
                    <a:lnT>
                      <a:noFill/>
                    </a:lnT>
                    <a:lnB>
                      <a:noFill/>
                    </a:lnB>
                  </a:tcPr>
                </a:tc>
                <a:extLst>
                  <a:ext uri="{0D108BD9-81ED-4DB2-BD59-A6C34878D82A}">
                    <a16:rowId xmlns:a16="http://schemas.microsoft.com/office/drawing/2014/main" val="1521682255"/>
                  </a:ext>
                </a:extLst>
              </a:tr>
              <a:tr h="219075">
                <a:tc>
                  <a:txBody>
                    <a:bodyPr/>
                    <a:lstStyle/>
                    <a:p>
                      <a:pPr algn="just" rtl="0" fontAlgn="ctr"/>
                      <a:r>
                        <a:rPr lang="fr-CH" sz="1200" b="1" i="0" u="none" strike="noStrike">
                          <a:solidFill>
                            <a:srgbClr val="FFFFFF"/>
                          </a:solidFill>
                          <a:effectLst/>
                          <a:latin typeface="等线" panose="020F0502020204030204"/>
                        </a:rPr>
                        <a:t>A*t/Vf  [s/m]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fontAlgn="b"/>
                      <a:endParaRPr lang="fr-CH"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122.340764</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141.0233</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146.487</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198.2547772</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259.1812</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317.0292</a:t>
                      </a:r>
                    </a:p>
                  </a:txBody>
                  <a:tcPr marL="9525" marR="9525" marT="9525" marB="0" anchor="b">
                    <a:lnL>
                      <a:noFill/>
                    </a:lnL>
                    <a:lnR>
                      <a:noFill/>
                    </a:lnR>
                    <a:lnT>
                      <a:noFill/>
                    </a:lnT>
                    <a:lnB>
                      <a:noFill/>
                    </a:lnB>
                  </a:tcPr>
                </a:tc>
                <a:tc>
                  <a:txBody>
                    <a:bodyPr/>
                    <a:lstStyle/>
                    <a:p>
                      <a:pPr algn="r" fontAlgn="b"/>
                      <a:r>
                        <a:rPr lang="fr-CH" sz="1100" b="0" i="0" u="none" strike="noStrike">
                          <a:solidFill>
                            <a:srgbClr val="000000"/>
                          </a:solidFill>
                          <a:effectLst/>
                          <a:latin typeface="Calibri" panose="020F0502020204030204" pitchFamily="34" charset="0"/>
                        </a:rPr>
                        <a:t>364.102</a:t>
                      </a:r>
                    </a:p>
                  </a:txBody>
                  <a:tcPr marL="9525" marR="9525" marT="9525" marB="0" anchor="b">
                    <a:lnL>
                      <a:noFill/>
                    </a:lnL>
                    <a:lnR>
                      <a:noFill/>
                    </a:lnR>
                    <a:lnT>
                      <a:noFill/>
                    </a:lnT>
                    <a:lnB>
                      <a:noFill/>
                    </a:lnB>
                  </a:tcPr>
                </a:tc>
                <a:tc>
                  <a:txBody>
                    <a:bodyPr/>
                    <a:lstStyle/>
                    <a:p>
                      <a:pPr algn="r" fontAlgn="b"/>
                      <a:r>
                        <a:rPr lang="fr-CH" sz="1100" b="0" i="0" u="none" strike="noStrike" dirty="0">
                          <a:solidFill>
                            <a:srgbClr val="000000"/>
                          </a:solidFill>
                          <a:effectLst/>
                          <a:latin typeface="Calibri" panose="020F0502020204030204" pitchFamily="34" charset="0"/>
                        </a:rPr>
                        <a:t>433.9942</a:t>
                      </a:r>
                    </a:p>
                  </a:txBody>
                  <a:tcPr marL="9525" marR="9525" marT="9525" marB="0" anchor="b">
                    <a:lnL>
                      <a:noFill/>
                    </a:lnL>
                    <a:lnR>
                      <a:noFill/>
                    </a:lnR>
                    <a:lnT>
                      <a:noFill/>
                    </a:lnT>
                    <a:lnB>
                      <a:noFill/>
                    </a:lnB>
                  </a:tcPr>
                </a:tc>
                <a:extLst>
                  <a:ext uri="{0D108BD9-81ED-4DB2-BD59-A6C34878D82A}">
                    <a16:rowId xmlns:a16="http://schemas.microsoft.com/office/drawing/2014/main" val="1958984573"/>
                  </a:ext>
                </a:extLst>
              </a:tr>
            </a:tbl>
          </a:graphicData>
        </a:graphic>
      </p:graphicFrame>
    </p:spTree>
    <p:extLst>
      <p:ext uri="{BB962C8B-B14F-4D97-AF65-F5344CB8AC3E}">
        <p14:creationId xmlns:p14="http://schemas.microsoft.com/office/powerpoint/2010/main" val="14083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767384537"/>
              </p:ext>
            </p:extLst>
          </p:nvPr>
        </p:nvGraphicFramePr>
        <p:xfrm>
          <a:off x="336431" y="406020"/>
          <a:ext cx="5805062" cy="4165979"/>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6" name="Rectangle 5"/>
              <p:cNvSpPr/>
              <p:nvPr/>
            </p:nvSpPr>
            <p:spPr>
              <a:xfrm>
                <a:off x="6096000" y="242247"/>
                <a:ext cx="6096000" cy="3906006"/>
              </a:xfrm>
              <a:prstGeom prst="rect">
                <a:avLst/>
              </a:prstGeom>
            </p:spPr>
            <p:txBody>
              <a:bodyPr>
                <a:spAutoFit/>
              </a:bodyPr>
              <a:lstStyle/>
              <a:p>
                <a:pPr marL="228600" marR="0">
                  <a:spcBef>
                    <a:spcPts val="0"/>
                  </a:spcBef>
                  <a:spcAft>
                    <a:spcPts val="0"/>
                  </a:spcAft>
                </a:pPr>
                <a:r>
                  <a:rPr lang="en-US" sz="1600" i="1" dirty="0">
                    <a:solidFill>
                      <a:srgbClr val="000000"/>
                    </a:solidFill>
                    <a:latin typeface="Arial" panose="020B0604020202020204" pitchFamily="34" charset="0"/>
                    <a:ea typeface="DengXian" panose="020F0502020204030204"/>
                  </a:rPr>
                  <a:t>The linear regression for </a:t>
                </a:r>
                <a:r>
                  <a:rPr lang="en-US" sz="1600" i="1" dirty="0" err="1">
                    <a:solidFill>
                      <a:srgbClr val="000000"/>
                    </a:solidFill>
                    <a:latin typeface="Arial" panose="020B0604020202020204" pitchFamily="34" charset="0"/>
                    <a:ea typeface="DengXian" panose="020F0502020204030204"/>
                  </a:rPr>
                  <a:t>Δp</a:t>
                </a:r>
                <a:r>
                  <a:rPr lang="en-US" sz="1600" i="1" dirty="0">
                    <a:solidFill>
                      <a:srgbClr val="000000"/>
                    </a:solidFill>
                    <a:latin typeface="Arial" panose="020B0604020202020204" pitchFamily="34" charset="0"/>
                    <a:ea typeface="DengXian" panose="020F0502020204030204"/>
                  </a:rPr>
                  <a:t> = 69 </a:t>
                </a:r>
                <a:r>
                  <a:rPr lang="en-US" sz="1600" i="1" dirty="0" err="1">
                    <a:solidFill>
                      <a:srgbClr val="000000"/>
                    </a:solidFill>
                    <a:latin typeface="Arial" panose="020B0604020202020204" pitchFamily="34" charset="0"/>
                    <a:ea typeface="DengXian" panose="020F0502020204030204"/>
                  </a:rPr>
                  <a:t>kPa</a:t>
                </a:r>
                <a:r>
                  <a:rPr lang="en-US" sz="1600" i="1" dirty="0">
                    <a:solidFill>
                      <a:srgbClr val="000000"/>
                    </a:solidFill>
                    <a:latin typeface="Arial" panose="020B0604020202020204" pitchFamily="34" charset="0"/>
                    <a:ea typeface="DengXian" panose="020F0502020204030204"/>
                  </a:rPr>
                  <a:t> yields the following results:</a:t>
                </a:r>
                <a:endParaRPr lang="fr-CH" sz="2400" dirty="0">
                  <a:solidFill>
                    <a:srgbClr val="000000"/>
                  </a:solidFill>
                  <a:effectLst/>
                  <a:latin typeface="Calibri" panose="020F0502020204030204" pitchFamily="34" charset="0"/>
                  <a:ea typeface="DengXian" panose="020F0502020204030204"/>
                </a:endParaRPr>
              </a:p>
              <a:p>
                <a:pPr marL="228600" marR="0">
                  <a:spcBef>
                    <a:spcPts val="0"/>
                  </a:spcBef>
                  <a:spcAft>
                    <a:spcPts val="0"/>
                  </a:spcAft>
                </a:pPr>
                <a14:m>
                  <m:oMath xmlns:m="http://schemas.openxmlformats.org/officeDocument/2006/math">
                    <m:f>
                      <m:f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fPr>
                      <m:num>
                        <m:r>
                          <a:rPr lang="en-US" sz="1600" i="1">
                            <a:solidFill>
                              <a:srgbClr val="000000"/>
                            </a:solidFill>
                            <a:latin typeface="Cambria Math" panose="02040503050406030204" pitchFamily="18" charset="0"/>
                            <a:ea typeface="DengXian" panose="020F0502020204030204"/>
                            <a:cs typeface="Arial" panose="020B0604020202020204" pitchFamily="34" charset="0"/>
                          </a:rPr>
                          <m:t>𝐴</m:t>
                        </m:r>
                        <m:r>
                          <a:rPr lang="en-US" sz="1600" i="1">
                            <a:solidFill>
                              <a:srgbClr val="000000"/>
                            </a:solidFill>
                            <a:latin typeface="Cambria Math" panose="02040503050406030204" pitchFamily="18" charset="0"/>
                            <a:ea typeface="DengXian" panose="020F0502020204030204"/>
                            <a:cs typeface="Arial" panose="020B0604020202020204" pitchFamily="34" charset="0"/>
                          </a:rPr>
                          <m:t>∗</m:t>
                        </m:r>
                        <m:r>
                          <a:rPr lang="en-US" sz="1600" i="1">
                            <a:solidFill>
                              <a:srgbClr val="000000"/>
                            </a:solidFill>
                            <a:latin typeface="Cambria Math" panose="02040503050406030204" pitchFamily="18" charset="0"/>
                            <a:ea typeface="DengXian" panose="020F0502020204030204"/>
                            <a:cs typeface="Arial" panose="020B0604020202020204" pitchFamily="34" charset="0"/>
                          </a:rPr>
                          <m:t>𝑡</m:t>
                        </m:r>
                      </m:num>
                      <m:den>
                        <m:sSub>
                          <m:sSub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bPr>
                          <m:e>
                            <m:r>
                              <a:rPr lang="en-US" sz="1600" i="1">
                                <a:solidFill>
                                  <a:srgbClr val="000000"/>
                                </a:solidFill>
                                <a:latin typeface="Cambria Math" panose="02040503050406030204" pitchFamily="18" charset="0"/>
                                <a:ea typeface="DengXian" panose="020F0502020204030204"/>
                                <a:cs typeface="Arial" panose="020B0604020202020204" pitchFamily="34" charset="0"/>
                              </a:rPr>
                              <m:t>𝑉</m:t>
                            </m:r>
                          </m:e>
                          <m:sub>
                            <m:r>
                              <a:rPr lang="en-US" sz="1600" i="1">
                                <a:solidFill>
                                  <a:srgbClr val="000000"/>
                                </a:solidFill>
                                <a:latin typeface="Cambria Math" panose="02040503050406030204" pitchFamily="18" charset="0"/>
                                <a:ea typeface="DengXian" panose="020F0502020204030204"/>
                                <a:cs typeface="Arial" panose="020B0604020202020204" pitchFamily="34" charset="0"/>
                              </a:rPr>
                              <m:t>𝑓</m:t>
                            </m:r>
                          </m:sub>
                        </m:sSub>
                      </m:den>
                    </m:f>
                    <m:r>
                      <a:rPr lang="en-US" sz="1600" i="1">
                        <a:solidFill>
                          <a:srgbClr val="000000"/>
                        </a:solidFill>
                        <a:latin typeface="Cambria Math" panose="02040503050406030204" pitchFamily="18" charset="0"/>
                        <a:ea typeface="DengXian" panose="020F0502020204030204"/>
                        <a:cs typeface="Arial" panose="020B0604020202020204" pitchFamily="34" charset="0"/>
                      </a:rPr>
                      <m:t>=</m:t>
                    </m:r>
                    <m:f>
                      <m:f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fPr>
                      <m:num>
                        <m:r>
                          <a:rPr lang="en-US" sz="1600" i="1">
                            <a:solidFill>
                              <a:srgbClr val="000000"/>
                            </a:solidFill>
                            <a:latin typeface="Cambria Math" panose="02040503050406030204" pitchFamily="18" charset="0"/>
                            <a:ea typeface="DengXian" panose="020F0502020204030204"/>
                            <a:cs typeface="Arial" panose="020B0604020202020204" pitchFamily="34" charset="0"/>
                          </a:rPr>
                          <m:t>𝜇</m:t>
                        </m:r>
                        <m:r>
                          <a:rPr lang="en-US" sz="1600" i="1">
                            <a:solidFill>
                              <a:srgbClr val="000000"/>
                            </a:solidFill>
                            <a:latin typeface="Cambria Math" panose="02040503050406030204" pitchFamily="18" charset="0"/>
                            <a:ea typeface="DengXian" panose="020F0502020204030204"/>
                            <a:cs typeface="Arial" panose="020B0604020202020204" pitchFamily="34" charset="0"/>
                          </a:rPr>
                          <m:t>∗</m:t>
                        </m:r>
                        <m:r>
                          <a:rPr lang="en-US" sz="1600" i="1">
                            <a:solidFill>
                              <a:srgbClr val="000000"/>
                            </a:solidFill>
                            <a:latin typeface="Cambria Math" panose="02040503050406030204" pitchFamily="18" charset="0"/>
                            <a:ea typeface="DengXian" panose="020F0502020204030204"/>
                            <a:cs typeface="Arial" panose="020B0604020202020204" pitchFamily="34" charset="0"/>
                          </a:rPr>
                          <m:t>𝛼</m:t>
                        </m:r>
                        <m:r>
                          <a:rPr lang="en-US" sz="1600" i="1">
                            <a:solidFill>
                              <a:srgbClr val="000000"/>
                            </a:solidFill>
                            <a:latin typeface="Cambria Math" panose="02040503050406030204" pitchFamily="18" charset="0"/>
                            <a:ea typeface="DengXian" panose="020F0502020204030204"/>
                            <a:cs typeface="Arial" panose="020B0604020202020204" pitchFamily="34" charset="0"/>
                          </a:rPr>
                          <m:t>∗</m:t>
                        </m:r>
                        <m:sSub>
                          <m:sSub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bPr>
                          <m:e>
                            <m:r>
                              <a:rPr lang="en-US" sz="1600" i="1">
                                <a:solidFill>
                                  <a:srgbClr val="000000"/>
                                </a:solidFill>
                                <a:latin typeface="Cambria Math" panose="02040503050406030204" pitchFamily="18" charset="0"/>
                                <a:ea typeface="DengXian" panose="020F0502020204030204"/>
                                <a:cs typeface="Arial" panose="020B0604020202020204" pitchFamily="34" charset="0"/>
                              </a:rPr>
                              <m:t>𝑐</m:t>
                            </m:r>
                          </m:e>
                          <m:sub>
                            <m:r>
                              <a:rPr lang="en-US" sz="1600" i="1">
                                <a:solidFill>
                                  <a:srgbClr val="000000"/>
                                </a:solidFill>
                                <a:latin typeface="Cambria Math" panose="02040503050406030204" pitchFamily="18" charset="0"/>
                                <a:ea typeface="DengXian" panose="020F0502020204030204"/>
                                <a:cs typeface="Arial" panose="020B0604020202020204" pitchFamily="34" charset="0"/>
                              </a:rPr>
                              <m:t>𝑚𝑠</m:t>
                            </m:r>
                          </m:sub>
                        </m:sSub>
                      </m:num>
                      <m:den>
                        <m:r>
                          <a:rPr lang="en-US" sz="1600" i="1">
                            <a:solidFill>
                              <a:srgbClr val="000000"/>
                            </a:solidFill>
                            <a:latin typeface="Cambria Math" panose="02040503050406030204" pitchFamily="18" charset="0"/>
                            <a:ea typeface="DengXian" panose="020F0502020204030204"/>
                            <a:cs typeface="Arial" panose="020B0604020202020204" pitchFamily="34" charset="0"/>
                          </a:rPr>
                          <m:t>2∗∆</m:t>
                        </m:r>
                        <m:r>
                          <a:rPr lang="en-US" sz="1600" i="1">
                            <a:solidFill>
                              <a:srgbClr val="000000"/>
                            </a:solidFill>
                            <a:latin typeface="Cambria Math" panose="02040503050406030204" pitchFamily="18" charset="0"/>
                            <a:ea typeface="DengXian" panose="020F0502020204030204"/>
                            <a:cs typeface="Arial" panose="020B0604020202020204" pitchFamily="34" charset="0"/>
                          </a:rPr>
                          <m:t>𝑝</m:t>
                        </m:r>
                      </m:den>
                    </m:f>
                    <m:r>
                      <a:rPr lang="en-US" sz="1600" i="1">
                        <a:solidFill>
                          <a:srgbClr val="000000"/>
                        </a:solidFill>
                        <a:latin typeface="Cambria Math" panose="02040503050406030204" pitchFamily="18" charset="0"/>
                        <a:ea typeface="DengXian" panose="020F0502020204030204"/>
                        <a:cs typeface="Arial" panose="020B0604020202020204" pitchFamily="34" charset="0"/>
                      </a:rPr>
                      <m:t>∗</m:t>
                    </m:r>
                    <m:f>
                      <m:f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fPr>
                      <m:num>
                        <m:sSub>
                          <m:sSub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bPr>
                          <m:e>
                            <m:r>
                              <a:rPr lang="en-US" sz="1600" i="1">
                                <a:solidFill>
                                  <a:srgbClr val="000000"/>
                                </a:solidFill>
                                <a:latin typeface="Cambria Math" panose="02040503050406030204" pitchFamily="18" charset="0"/>
                                <a:ea typeface="DengXian" panose="020F0502020204030204"/>
                                <a:cs typeface="Arial" panose="020B0604020202020204" pitchFamily="34" charset="0"/>
                              </a:rPr>
                              <m:t>𝑉</m:t>
                            </m:r>
                          </m:e>
                          <m:sub>
                            <m:r>
                              <a:rPr lang="en-US" sz="1600" i="1">
                                <a:solidFill>
                                  <a:srgbClr val="000000"/>
                                </a:solidFill>
                                <a:latin typeface="Cambria Math" panose="02040503050406030204" pitchFamily="18" charset="0"/>
                                <a:ea typeface="DengXian" panose="020F0502020204030204"/>
                                <a:cs typeface="Arial" panose="020B0604020202020204" pitchFamily="34" charset="0"/>
                              </a:rPr>
                              <m:t>𝑓</m:t>
                            </m:r>
                          </m:sub>
                        </m:sSub>
                      </m:num>
                      <m:den>
                        <m:r>
                          <a:rPr lang="en-US" sz="1600" i="1">
                            <a:solidFill>
                              <a:srgbClr val="000000"/>
                            </a:solidFill>
                            <a:latin typeface="Cambria Math" panose="02040503050406030204" pitchFamily="18" charset="0"/>
                            <a:ea typeface="DengXian" panose="020F0502020204030204"/>
                            <a:cs typeface="Arial" panose="020B0604020202020204" pitchFamily="34" charset="0"/>
                          </a:rPr>
                          <m:t>𝐴</m:t>
                        </m:r>
                      </m:den>
                    </m:f>
                    <m:r>
                      <a:rPr lang="en-US" sz="1600" i="1">
                        <a:solidFill>
                          <a:srgbClr val="000000"/>
                        </a:solidFill>
                        <a:latin typeface="Cambria Math" panose="02040503050406030204" pitchFamily="18" charset="0"/>
                        <a:ea typeface="DengXian" panose="020F0502020204030204"/>
                        <a:cs typeface="Arial" panose="020B0604020202020204" pitchFamily="34" charset="0"/>
                      </a:rPr>
                      <m:t>+</m:t>
                    </m:r>
                    <m:f>
                      <m:f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fPr>
                      <m:num>
                        <m:r>
                          <a:rPr lang="en-US" sz="1600" i="1">
                            <a:solidFill>
                              <a:srgbClr val="000000"/>
                            </a:solidFill>
                            <a:latin typeface="Cambria Math" panose="02040503050406030204" pitchFamily="18" charset="0"/>
                            <a:ea typeface="DengXian" panose="020F0502020204030204"/>
                            <a:cs typeface="Arial" panose="020B0604020202020204" pitchFamily="34" charset="0"/>
                          </a:rPr>
                          <m:t>𝜇</m:t>
                        </m:r>
                        <m:r>
                          <a:rPr lang="en-US" sz="1600" i="1">
                            <a:solidFill>
                              <a:srgbClr val="000000"/>
                            </a:solidFill>
                            <a:latin typeface="Cambria Math" panose="02040503050406030204" pitchFamily="18" charset="0"/>
                            <a:ea typeface="DengXian" panose="020F0502020204030204"/>
                            <a:cs typeface="Arial" panose="020B0604020202020204" pitchFamily="34" charset="0"/>
                          </a:rPr>
                          <m:t>∗</m:t>
                        </m:r>
                        <m:sSub>
                          <m:sSub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bPr>
                          <m:e>
                            <m:r>
                              <a:rPr lang="en-US" sz="1600" i="1">
                                <a:solidFill>
                                  <a:srgbClr val="000000"/>
                                </a:solidFill>
                                <a:latin typeface="Cambria Math" panose="02040503050406030204" pitchFamily="18" charset="0"/>
                                <a:ea typeface="DengXian" panose="020F0502020204030204"/>
                                <a:cs typeface="Arial" panose="020B0604020202020204" pitchFamily="34" charset="0"/>
                              </a:rPr>
                              <m:t>𝑅</m:t>
                            </m:r>
                          </m:e>
                          <m:sub>
                            <m:r>
                              <a:rPr lang="en-US" sz="1600" i="1">
                                <a:solidFill>
                                  <a:srgbClr val="000000"/>
                                </a:solidFill>
                                <a:latin typeface="Cambria Math" panose="02040503050406030204" pitchFamily="18" charset="0"/>
                                <a:ea typeface="DengXian" panose="020F0502020204030204"/>
                                <a:cs typeface="Arial" panose="020B0604020202020204" pitchFamily="34" charset="0"/>
                              </a:rPr>
                              <m:t>𝐹</m:t>
                            </m:r>
                          </m:sub>
                        </m:sSub>
                      </m:num>
                      <m:den>
                        <m:r>
                          <a:rPr lang="en-US" sz="1600" i="1">
                            <a:solidFill>
                              <a:srgbClr val="000000"/>
                            </a:solidFill>
                            <a:latin typeface="Cambria Math" panose="02040503050406030204" pitchFamily="18" charset="0"/>
                            <a:ea typeface="DengXian" panose="020F0502020204030204"/>
                            <a:cs typeface="Arial" panose="020B0604020202020204" pitchFamily="34" charset="0"/>
                          </a:rPr>
                          <m:t>∆</m:t>
                        </m:r>
                        <m:r>
                          <a:rPr lang="en-US" sz="1600" i="1">
                            <a:solidFill>
                              <a:srgbClr val="000000"/>
                            </a:solidFill>
                            <a:latin typeface="Cambria Math" panose="02040503050406030204" pitchFamily="18" charset="0"/>
                            <a:ea typeface="DengXian" panose="020F0502020204030204"/>
                            <a:cs typeface="Arial" panose="020B0604020202020204" pitchFamily="34" charset="0"/>
                          </a:rPr>
                          <m:t>𝑝</m:t>
                        </m:r>
                      </m:den>
                    </m:f>
                    <m:r>
                      <a:rPr lang="en-US" sz="1600" i="1">
                        <a:solidFill>
                          <a:srgbClr val="000000"/>
                        </a:solidFill>
                        <a:latin typeface="Cambria Math" panose="02040503050406030204" pitchFamily="18" charset="0"/>
                        <a:ea typeface="DengXian" panose="020F0502020204030204"/>
                        <a:cs typeface="Arial" panose="020B0604020202020204" pitchFamily="34" charset="0"/>
                      </a:rPr>
                      <m:t>=2744.1∗</m:t>
                    </m:r>
                    <m:f>
                      <m:f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fPr>
                      <m:num>
                        <m:sSub>
                          <m:sSub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bPr>
                          <m:e>
                            <m:r>
                              <a:rPr lang="en-US" sz="1600" i="1">
                                <a:solidFill>
                                  <a:srgbClr val="000000"/>
                                </a:solidFill>
                                <a:latin typeface="Cambria Math" panose="02040503050406030204" pitchFamily="18" charset="0"/>
                                <a:ea typeface="DengXian" panose="020F0502020204030204"/>
                                <a:cs typeface="Arial" panose="020B0604020202020204" pitchFamily="34" charset="0"/>
                              </a:rPr>
                              <m:t>𝑉</m:t>
                            </m:r>
                          </m:e>
                          <m:sub>
                            <m:r>
                              <a:rPr lang="en-US" sz="1600" i="1">
                                <a:solidFill>
                                  <a:srgbClr val="000000"/>
                                </a:solidFill>
                                <a:latin typeface="Cambria Math" panose="02040503050406030204" pitchFamily="18" charset="0"/>
                                <a:ea typeface="DengXian" panose="020F0502020204030204"/>
                                <a:cs typeface="Arial" panose="020B0604020202020204" pitchFamily="34" charset="0"/>
                              </a:rPr>
                              <m:t>𝑓</m:t>
                            </m:r>
                          </m:sub>
                        </m:sSub>
                      </m:num>
                      <m:den>
                        <m:r>
                          <a:rPr lang="en-US" sz="1600" i="1">
                            <a:solidFill>
                              <a:srgbClr val="000000"/>
                            </a:solidFill>
                            <a:latin typeface="Cambria Math" panose="02040503050406030204" pitchFamily="18" charset="0"/>
                            <a:ea typeface="DengXian" panose="020F0502020204030204"/>
                            <a:cs typeface="Arial" panose="020B0604020202020204" pitchFamily="34" charset="0"/>
                          </a:rPr>
                          <m:t>𝐴</m:t>
                        </m:r>
                      </m:den>
                    </m:f>
                    <m:r>
                      <a:rPr lang="en-US" sz="1600" i="1">
                        <a:solidFill>
                          <a:srgbClr val="000000"/>
                        </a:solidFill>
                        <a:latin typeface="Cambria Math" panose="02040503050406030204" pitchFamily="18" charset="0"/>
                        <a:ea typeface="DengXian" panose="020F0502020204030204"/>
                        <a:cs typeface="Arial" panose="020B0604020202020204" pitchFamily="34" charset="0"/>
                      </a:rPr>
                      <m:t>+72.717</m:t>
                    </m:r>
                  </m:oMath>
                </a14:m>
                <a:r>
                  <a:rPr lang="en-US" sz="1600" i="1" dirty="0">
                    <a:solidFill>
                      <a:srgbClr val="000000"/>
                    </a:solidFill>
                    <a:latin typeface="Arial" panose="020B0604020202020204" pitchFamily="34" charset="0"/>
                    <a:ea typeface="DengXian" panose="020F0502020204030204"/>
                  </a:rPr>
                  <a:t>, r</a:t>
                </a:r>
                <a:r>
                  <a:rPr lang="en-US" sz="1600" i="1" baseline="30000" dirty="0">
                    <a:solidFill>
                      <a:srgbClr val="000000"/>
                    </a:solidFill>
                    <a:latin typeface="Arial" panose="020B0604020202020204" pitchFamily="34" charset="0"/>
                    <a:ea typeface="DengXian" panose="020F0502020204030204"/>
                  </a:rPr>
                  <a:t>2</a:t>
                </a:r>
                <a:r>
                  <a:rPr lang="en-US" sz="1600" i="1" dirty="0">
                    <a:solidFill>
                      <a:srgbClr val="000000"/>
                    </a:solidFill>
                    <a:latin typeface="Arial" panose="020B0604020202020204" pitchFamily="34" charset="0"/>
                    <a:ea typeface="DengXian" panose="020F0502020204030204"/>
                  </a:rPr>
                  <a:t>=0.995</a:t>
                </a:r>
                <a:endParaRPr lang="fr-CH" sz="2400" dirty="0">
                  <a:solidFill>
                    <a:srgbClr val="000000"/>
                  </a:solidFill>
                  <a:effectLst/>
                  <a:latin typeface="Calibri" panose="020F0502020204030204" pitchFamily="34" charset="0"/>
                  <a:ea typeface="DengXian" panose="020F0502020204030204"/>
                </a:endParaRPr>
              </a:p>
              <a:p>
                <a:pPr marL="228600" marR="0">
                  <a:spcBef>
                    <a:spcPts val="0"/>
                  </a:spcBef>
                  <a:spcAft>
                    <a:spcPts val="0"/>
                  </a:spcAft>
                </a:pPr>
                <a:r>
                  <a:rPr lang="en-US" sz="1600" i="1" dirty="0">
                    <a:solidFill>
                      <a:srgbClr val="000000"/>
                    </a:solidFill>
                    <a:latin typeface="Arial" panose="020B0604020202020204" pitchFamily="34" charset="0"/>
                    <a:ea typeface="DengXian" panose="020F0502020204030204"/>
                  </a:rPr>
                  <a:t>From these results, we can calculate:</a:t>
                </a:r>
                <a:endParaRPr lang="fr-CH" sz="2400" dirty="0">
                  <a:solidFill>
                    <a:srgbClr val="000000"/>
                  </a:solidFill>
                  <a:effectLst/>
                  <a:latin typeface="Calibri" panose="020F0502020204030204" pitchFamily="34" charset="0"/>
                  <a:ea typeface="DengXian" panose="020F0502020204030204"/>
                </a:endParaRPr>
              </a:p>
              <a:p>
                <a:pPr marL="228600" marR="0">
                  <a:spcBef>
                    <a:spcPts val="0"/>
                  </a:spcBef>
                  <a:spcAft>
                    <a:spcPts val="0"/>
                  </a:spcAft>
                </a:pPr>
                <a14:m>
                  <m:oMath xmlns:m="http://schemas.openxmlformats.org/officeDocument/2006/math">
                    <m:r>
                      <a:rPr lang="en-US" sz="1600" i="1">
                        <a:solidFill>
                          <a:srgbClr val="000000"/>
                        </a:solidFill>
                        <a:latin typeface="Cambria Math" panose="02040503050406030204" pitchFamily="18" charset="0"/>
                        <a:ea typeface="DengXian" panose="020F0502020204030204"/>
                        <a:cs typeface="Arial" panose="020B0604020202020204" pitchFamily="34" charset="0"/>
                      </a:rPr>
                      <m:t>𝛼</m:t>
                    </m:r>
                    <m:r>
                      <a:rPr lang="en-US" sz="1600" i="1">
                        <a:solidFill>
                          <a:srgbClr val="000000"/>
                        </a:solidFill>
                        <a:latin typeface="Cambria Math" panose="02040503050406030204" pitchFamily="18" charset="0"/>
                        <a:ea typeface="DengXian" panose="020F0502020204030204"/>
                        <a:cs typeface="Arial" panose="020B0604020202020204" pitchFamily="34" charset="0"/>
                      </a:rPr>
                      <m:t>=2744.1∗</m:t>
                    </m:r>
                    <m:f>
                      <m:f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fPr>
                      <m:num>
                        <m:r>
                          <a:rPr lang="en-US" sz="1600" i="1">
                            <a:solidFill>
                              <a:srgbClr val="000000"/>
                            </a:solidFill>
                            <a:latin typeface="Cambria Math" panose="02040503050406030204" pitchFamily="18" charset="0"/>
                            <a:ea typeface="DengXian" panose="020F0502020204030204"/>
                            <a:cs typeface="Arial" panose="020B0604020202020204" pitchFamily="34" charset="0"/>
                          </a:rPr>
                          <m:t>2∗6.9∗</m:t>
                        </m:r>
                        <m:sSup>
                          <m:sSup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pPr>
                          <m:e>
                            <m:r>
                              <a:rPr lang="en-US" sz="1600" i="1">
                                <a:solidFill>
                                  <a:srgbClr val="000000"/>
                                </a:solidFill>
                                <a:latin typeface="Cambria Math" panose="02040503050406030204" pitchFamily="18" charset="0"/>
                                <a:ea typeface="DengXian" panose="020F0502020204030204"/>
                                <a:cs typeface="Arial" panose="020B0604020202020204" pitchFamily="34" charset="0"/>
                              </a:rPr>
                              <m:t>10</m:t>
                            </m:r>
                          </m:e>
                          <m:sup>
                            <m:r>
                              <a:rPr lang="en-US" sz="1600" i="1">
                                <a:solidFill>
                                  <a:srgbClr val="000000"/>
                                </a:solidFill>
                                <a:latin typeface="Cambria Math" panose="02040503050406030204" pitchFamily="18" charset="0"/>
                                <a:ea typeface="DengXian" panose="020F0502020204030204"/>
                                <a:cs typeface="Arial" panose="020B0604020202020204" pitchFamily="34" charset="0"/>
                              </a:rPr>
                              <m:t>4</m:t>
                            </m:r>
                          </m:sup>
                        </m:sSup>
                      </m:num>
                      <m:den>
                        <m:r>
                          <a:rPr lang="en-US" sz="1600" i="1">
                            <a:solidFill>
                              <a:srgbClr val="000000"/>
                            </a:solidFill>
                            <a:latin typeface="Cambria Math" panose="02040503050406030204" pitchFamily="18" charset="0"/>
                            <a:ea typeface="DengXian" panose="020F0502020204030204"/>
                            <a:cs typeface="Arial" panose="020B0604020202020204" pitchFamily="34" charset="0"/>
                          </a:rPr>
                          <m:t>0.001∗50</m:t>
                        </m:r>
                      </m:den>
                    </m:f>
                    <m:r>
                      <a:rPr lang="en-US" sz="1600" i="1">
                        <a:solidFill>
                          <a:srgbClr val="000000"/>
                        </a:solidFill>
                        <a:latin typeface="Cambria Math" panose="02040503050406030204" pitchFamily="18" charset="0"/>
                        <a:ea typeface="DengXian" panose="020F0502020204030204"/>
                        <a:cs typeface="Arial" panose="020B0604020202020204" pitchFamily="34" charset="0"/>
                      </a:rPr>
                      <m:t>=7.574∗</m:t>
                    </m:r>
                    <m:sSup>
                      <m:sSup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pPr>
                      <m:e>
                        <m:r>
                          <a:rPr lang="en-US" sz="1600" i="1">
                            <a:solidFill>
                              <a:srgbClr val="000000"/>
                            </a:solidFill>
                            <a:latin typeface="Cambria Math" panose="02040503050406030204" pitchFamily="18" charset="0"/>
                            <a:ea typeface="DengXian" panose="020F0502020204030204"/>
                            <a:cs typeface="Arial" panose="020B0604020202020204" pitchFamily="34" charset="0"/>
                          </a:rPr>
                          <m:t>10</m:t>
                        </m:r>
                      </m:e>
                      <m:sup>
                        <m:r>
                          <a:rPr lang="en-US" sz="1600" i="1">
                            <a:solidFill>
                              <a:srgbClr val="000000"/>
                            </a:solidFill>
                            <a:latin typeface="Cambria Math" panose="02040503050406030204" pitchFamily="18" charset="0"/>
                            <a:ea typeface="DengXian" panose="020F0502020204030204"/>
                            <a:cs typeface="Arial" panose="020B0604020202020204" pitchFamily="34" charset="0"/>
                          </a:rPr>
                          <m:t>9</m:t>
                        </m:r>
                      </m:sup>
                    </m:sSup>
                  </m:oMath>
                </a14:m>
                <a:r>
                  <a:rPr lang="en-US" sz="1600" i="1" dirty="0">
                    <a:solidFill>
                      <a:srgbClr val="000000"/>
                    </a:solidFill>
                    <a:latin typeface="Arial" panose="020B0604020202020204" pitchFamily="34" charset="0"/>
                    <a:ea typeface="DengXian" panose="020F0502020204030204"/>
                  </a:rPr>
                  <a:t>, [m*kg</a:t>
                </a:r>
                <a:r>
                  <a:rPr lang="en-US" sz="1600" i="1" baseline="30000" dirty="0">
                    <a:solidFill>
                      <a:srgbClr val="000000"/>
                    </a:solidFill>
                    <a:latin typeface="Arial" panose="020B0604020202020204" pitchFamily="34" charset="0"/>
                    <a:ea typeface="DengXian" panose="020F0502020204030204"/>
                  </a:rPr>
                  <a:t>-1</a:t>
                </a:r>
                <a:r>
                  <a:rPr lang="en-US" sz="1600" i="1" dirty="0">
                    <a:solidFill>
                      <a:srgbClr val="000000"/>
                    </a:solidFill>
                    <a:latin typeface="Arial" panose="020B0604020202020204" pitchFamily="34" charset="0"/>
                    <a:ea typeface="DengXian" panose="020F0502020204030204"/>
                  </a:rPr>
                  <a:t>]</a:t>
                </a:r>
                <a:endParaRPr lang="fr-CH" sz="2400" dirty="0">
                  <a:solidFill>
                    <a:srgbClr val="000000"/>
                  </a:solidFill>
                  <a:effectLst/>
                  <a:latin typeface="Calibri" panose="020F0502020204030204" pitchFamily="34" charset="0"/>
                  <a:ea typeface="DengXian" panose="020F0502020204030204"/>
                </a:endParaRPr>
              </a:p>
              <a:p>
                <a:pPr marL="228600" marR="0">
                  <a:spcBef>
                    <a:spcPts val="0"/>
                  </a:spcBef>
                  <a:spcAft>
                    <a:spcPts val="0"/>
                  </a:spcAft>
                </a:pPr>
                <a:r>
                  <a:rPr lang="en-US" sz="1600" i="1" dirty="0">
                    <a:solidFill>
                      <a:srgbClr val="000000"/>
                    </a:solidFill>
                    <a:latin typeface="Arial" panose="020B0604020202020204" pitchFamily="34" charset="0"/>
                    <a:ea typeface="DengXian" panose="020F0502020204030204"/>
                  </a:rPr>
                  <a:t>The filter resistance is then:</a:t>
                </a:r>
                <a:endParaRPr lang="fr-CH" sz="2400" dirty="0">
                  <a:solidFill>
                    <a:srgbClr val="000000"/>
                  </a:solidFill>
                  <a:effectLst/>
                  <a:latin typeface="Calibri" panose="020F0502020204030204" pitchFamily="34" charset="0"/>
                  <a:ea typeface="DengXian" panose="020F0502020204030204"/>
                </a:endParaRPr>
              </a:p>
              <a:p>
                <a:pPr marL="228600" marR="0">
                  <a:spcBef>
                    <a:spcPts val="0"/>
                  </a:spcBef>
                  <a:spcAft>
                    <a:spcPts val="0"/>
                  </a:spcAft>
                </a:pPr>
                <a14:m>
                  <m:oMath xmlns:m="http://schemas.openxmlformats.org/officeDocument/2006/math">
                    <m:sSub>
                      <m:sSub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bPr>
                      <m:e>
                        <m:r>
                          <a:rPr lang="en-US" sz="1600" i="1">
                            <a:solidFill>
                              <a:srgbClr val="000000"/>
                            </a:solidFill>
                            <a:latin typeface="Cambria Math" panose="02040503050406030204" pitchFamily="18" charset="0"/>
                            <a:ea typeface="DengXian" panose="020F0502020204030204"/>
                            <a:cs typeface="Arial" panose="020B0604020202020204" pitchFamily="34" charset="0"/>
                          </a:rPr>
                          <m:t>𝑅</m:t>
                        </m:r>
                      </m:e>
                      <m:sub>
                        <m:r>
                          <a:rPr lang="en-US" sz="1600" i="1">
                            <a:solidFill>
                              <a:srgbClr val="000000"/>
                            </a:solidFill>
                            <a:latin typeface="Cambria Math" panose="02040503050406030204" pitchFamily="18" charset="0"/>
                            <a:ea typeface="DengXian" panose="020F0502020204030204"/>
                            <a:cs typeface="Arial" panose="020B0604020202020204" pitchFamily="34" charset="0"/>
                          </a:rPr>
                          <m:t>𝐹</m:t>
                        </m:r>
                      </m:sub>
                    </m:sSub>
                    <m:r>
                      <a:rPr lang="en-US" sz="1600" i="1">
                        <a:solidFill>
                          <a:srgbClr val="000000"/>
                        </a:solidFill>
                        <a:latin typeface="Cambria Math" panose="02040503050406030204" pitchFamily="18" charset="0"/>
                        <a:ea typeface="DengXian" panose="020F0502020204030204"/>
                        <a:cs typeface="Arial" panose="020B0604020202020204" pitchFamily="34" charset="0"/>
                      </a:rPr>
                      <m:t>=72.717∗</m:t>
                    </m:r>
                    <m:f>
                      <m:f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fPr>
                      <m:num>
                        <m:r>
                          <a:rPr lang="en-US" sz="1600" i="1">
                            <a:solidFill>
                              <a:srgbClr val="000000"/>
                            </a:solidFill>
                            <a:latin typeface="Cambria Math" panose="02040503050406030204" pitchFamily="18" charset="0"/>
                            <a:ea typeface="DengXian" panose="020F0502020204030204"/>
                            <a:cs typeface="Arial" panose="020B0604020202020204" pitchFamily="34" charset="0"/>
                          </a:rPr>
                          <m:t>6.9∗</m:t>
                        </m:r>
                        <m:sSup>
                          <m:sSup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pPr>
                          <m:e>
                            <m:r>
                              <a:rPr lang="en-US" sz="1600" i="1">
                                <a:solidFill>
                                  <a:srgbClr val="000000"/>
                                </a:solidFill>
                                <a:latin typeface="Cambria Math" panose="02040503050406030204" pitchFamily="18" charset="0"/>
                                <a:ea typeface="DengXian" panose="020F0502020204030204"/>
                                <a:cs typeface="Arial" panose="020B0604020202020204" pitchFamily="34" charset="0"/>
                              </a:rPr>
                              <m:t>10</m:t>
                            </m:r>
                          </m:e>
                          <m:sup>
                            <m:r>
                              <a:rPr lang="en-US" sz="1600" i="1">
                                <a:solidFill>
                                  <a:srgbClr val="000000"/>
                                </a:solidFill>
                                <a:latin typeface="Cambria Math" panose="02040503050406030204" pitchFamily="18" charset="0"/>
                                <a:ea typeface="DengXian" panose="020F0502020204030204"/>
                                <a:cs typeface="Arial" panose="020B0604020202020204" pitchFamily="34" charset="0"/>
                              </a:rPr>
                              <m:t>4</m:t>
                            </m:r>
                          </m:sup>
                        </m:sSup>
                      </m:num>
                      <m:den>
                        <m:r>
                          <a:rPr lang="en-US" sz="1600" i="1">
                            <a:solidFill>
                              <a:srgbClr val="000000"/>
                            </a:solidFill>
                            <a:latin typeface="Cambria Math" panose="02040503050406030204" pitchFamily="18" charset="0"/>
                            <a:ea typeface="DengXian" panose="020F0502020204030204"/>
                            <a:cs typeface="Arial" panose="020B0604020202020204" pitchFamily="34" charset="0"/>
                          </a:rPr>
                          <m:t>0.001</m:t>
                        </m:r>
                      </m:den>
                    </m:f>
                    <m:r>
                      <a:rPr lang="en-US" sz="1600" i="1">
                        <a:solidFill>
                          <a:srgbClr val="000000"/>
                        </a:solidFill>
                        <a:latin typeface="Cambria Math" panose="02040503050406030204" pitchFamily="18" charset="0"/>
                        <a:ea typeface="DengXian" panose="020F0502020204030204"/>
                        <a:cs typeface="Arial" panose="020B0604020202020204" pitchFamily="34" charset="0"/>
                      </a:rPr>
                      <m:t>=5.017∗</m:t>
                    </m:r>
                    <m:sSup>
                      <m:sSup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pPr>
                      <m:e>
                        <m:r>
                          <a:rPr lang="en-US" sz="1600" i="1">
                            <a:solidFill>
                              <a:srgbClr val="000000"/>
                            </a:solidFill>
                            <a:latin typeface="Cambria Math" panose="02040503050406030204" pitchFamily="18" charset="0"/>
                            <a:ea typeface="DengXian" panose="020F0502020204030204"/>
                            <a:cs typeface="Arial" panose="020B0604020202020204" pitchFamily="34" charset="0"/>
                          </a:rPr>
                          <m:t>10</m:t>
                        </m:r>
                      </m:e>
                      <m:sup>
                        <m:r>
                          <a:rPr lang="en-US" sz="1600" i="1">
                            <a:solidFill>
                              <a:srgbClr val="000000"/>
                            </a:solidFill>
                            <a:latin typeface="Cambria Math" panose="02040503050406030204" pitchFamily="18" charset="0"/>
                            <a:ea typeface="DengXian" panose="020F0502020204030204"/>
                            <a:cs typeface="Arial" panose="020B0604020202020204" pitchFamily="34" charset="0"/>
                          </a:rPr>
                          <m:t>9</m:t>
                        </m:r>
                      </m:sup>
                    </m:sSup>
                  </m:oMath>
                </a14:m>
                <a:r>
                  <a:rPr lang="en-US" sz="1600" i="1" dirty="0">
                    <a:solidFill>
                      <a:srgbClr val="000000"/>
                    </a:solidFill>
                    <a:latin typeface="Arial" panose="020B0604020202020204" pitchFamily="34" charset="0"/>
                    <a:ea typeface="DengXian" panose="020F0502020204030204"/>
                  </a:rPr>
                  <a:t>, [M</a:t>
                </a:r>
                <a:r>
                  <a:rPr lang="en-US" sz="1600" i="1" baseline="30000" dirty="0">
                    <a:solidFill>
                      <a:srgbClr val="000000"/>
                    </a:solidFill>
                    <a:latin typeface="Arial" panose="020B0604020202020204" pitchFamily="34" charset="0"/>
                    <a:ea typeface="DengXian" panose="020F0502020204030204"/>
                  </a:rPr>
                  <a:t>-1</a:t>
                </a:r>
                <a:r>
                  <a:rPr lang="en-US" sz="1600" i="1" dirty="0">
                    <a:solidFill>
                      <a:srgbClr val="000000"/>
                    </a:solidFill>
                    <a:latin typeface="Arial" panose="020B0604020202020204" pitchFamily="34" charset="0"/>
                    <a:ea typeface="DengXian" panose="020F0502020204030204"/>
                  </a:rPr>
                  <a:t>]</a:t>
                </a:r>
                <a:endParaRPr lang="fr-CH" sz="2400" dirty="0">
                  <a:solidFill>
                    <a:srgbClr val="000000"/>
                  </a:solidFill>
                  <a:effectLst/>
                  <a:latin typeface="Calibri" panose="020F0502020204030204" pitchFamily="34" charset="0"/>
                  <a:ea typeface="DengXian" panose="020F0502020204030204"/>
                </a:endParaRPr>
              </a:p>
              <a:p>
                <a:pPr marL="228600" marR="0">
                  <a:spcBef>
                    <a:spcPts val="0"/>
                  </a:spcBef>
                  <a:spcAft>
                    <a:spcPts val="0"/>
                  </a:spcAft>
                </a:pPr>
                <a:r>
                  <a:rPr lang="en-US" sz="1600" i="1" dirty="0">
                    <a:solidFill>
                      <a:srgbClr val="000000"/>
                    </a:solidFill>
                    <a:latin typeface="Arial" panose="020B0604020202020204" pitchFamily="34" charset="0"/>
                    <a:ea typeface="DengXian" panose="020F0502020204030204"/>
                  </a:rPr>
                  <a:t>It can be seen from the graph above that the filter resistance is not negligible in comparison with the cake resistance.</a:t>
                </a:r>
                <a:endParaRPr lang="fr-CH" sz="2400" dirty="0">
                  <a:solidFill>
                    <a:srgbClr val="000000"/>
                  </a:solidFill>
                  <a:effectLst/>
                  <a:latin typeface="Calibri" panose="020F0502020204030204" pitchFamily="34" charset="0"/>
                  <a:ea typeface="DengXian" panose="020F0502020204030204"/>
                </a:endParaRPr>
              </a:p>
              <a:p>
                <a:pPr marL="228600" marR="0">
                  <a:spcBef>
                    <a:spcPts val="0"/>
                  </a:spcBef>
                  <a:spcAft>
                    <a:spcPts val="0"/>
                  </a:spcAft>
                </a:pPr>
                <a:r>
                  <a:rPr lang="en-US" sz="1600" i="1" dirty="0">
                    <a:solidFill>
                      <a:srgbClr val="000000"/>
                    </a:solidFill>
                    <a:latin typeface="Arial" panose="020B0604020202020204" pitchFamily="34" charset="0"/>
                    <a:ea typeface="DengXian" panose="020F0502020204030204"/>
                  </a:rPr>
                  <a:t>Similarly, for </a:t>
                </a:r>
                <a:r>
                  <a:rPr lang="en-US" sz="1600" i="1" dirty="0" err="1">
                    <a:solidFill>
                      <a:srgbClr val="000000"/>
                    </a:solidFill>
                    <a:latin typeface="Arial" panose="020B0604020202020204" pitchFamily="34" charset="0"/>
                    <a:ea typeface="DengXian" panose="020F0502020204030204"/>
                  </a:rPr>
                  <a:t>Δp</a:t>
                </a:r>
                <a:r>
                  <a:rPr lang="en-US" sz="1600" i="1" dirty="0">
                    <a:solidFill>
                      <a:srgbClr val="000000"/>
                    </a:solidFill>
                    <a:latin typeface="Arial" panose="020B0604020202020204" pitchFamily="34" charset="0"/>
                    <a:ea typeface="DengXian" panose="020F0502020204030204"/>
                  </a:rPr>
                  <a:t> = 138 </a:t>
                </a:r>
                <a:r>
                  <a:rPr lang="en-US" sz="1600" i="1" dirty="0" err="1">
                    <a:solidFill>
                      <a:srgbClr val="000000"/>
                    </a:solidFill>
                    <a:latin typeface="Arial" panose="020B0604020202020204" pitchFamily="34" charset="0"/>
                    <a:ea typeface="DengXian" panose="020F0502020204030204"/>
                  </a:rPr>
                  <a:t>kPa</a:t>
                </a:r>
                <a:r>
                  <a:rPr lang="en-US" sz="1600" i="1" dirty="0">
                    <a:solidFill>
                      <a:srgbClr val="000000"/>
                    </a:solidFill>
                    <a:latin typeface="Arial" panose="020B0604020202020204" pitchFamily="34" charset="0"/>
                    <a:ea typeface="DengXian" panose="020F0502020204030204"/>
                  </a:rPr>
                  <a:t>, one finds:</a:t>
                </a:r>
                <a:endParaRPr lang="fr-CH" sz="2400" dirty="0">
                  <a:solidFill>
                    <a:srgbClr val="000000"/>
                  </a:solidFill>
                  <a:effectLst/>
                  <a:latin typeface="Calibri" panose="020F0502020204030204" pitchFamily="34" charset="0"/>
                  <a:ea typeface="DengXian" panose="020F0502020204030204"/>
                </a:endParaRPr>
              </a:p>
              <a:p>
                <a:pPr marL="228600" marR="0">
                  <a:spcBef>
                    <a:spcPts val="0"/>
                  </a:spcBef>
                  <a:spcAft>
                    <a:spcPts val="0"/>
                  </a:spcAft>
                </a:pPr>
                <a14:m>
                  <m:oMath xmlns:m="http://schemas.openxmlformats.org/officeDocument/2006/math">
                    <m:r>
                      <a:rPr lang="en-US" sz="1600" i="1">
                        <a:solidFill>
                          <a:srgbClr val="000000"/>
                        </a:solidFill>
                        <a:latin typeface="Cambria Math" panose="02040503050406030204" pitchFamily="18" charset="0"/>
                        <a:ea typeface="DengXian" panose="020F0502020204030204"/>
                        <a:cs typeface="Arial" panose="020B0604020202020204" pitchFamily="34" charset="0"/>
                      </a:rPr>
                      <m:t>𝛼</m:t>
                    </m:r>
                    <m:r>
                      <a:rPr lang="en-US" sz="1600" i="1">
                        <a:solidFill>
                          <a:srgbClr val="000000"/>
                        </a:solidFill>
                        <a:latin typeface="Cambria Math" panose="02040503050406030204" pitchFamily="18" charset="0"/>
                        <a:ea typeface="DengXian" panose="020F0502020204030204"/>
                        <a:cs typeface="Arial" panose="020B0604020202020204" pitchFamily="34" charset="0"/>
                      </a:rPr>
                      <m:t>=1741.5∗</m:t>
                    </m:r>
                    <m:f>
                      <m:f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fPr>
                      <m:num>
                        <m:r>
                          <a:rPr lang="en-US" sz="1600" i="1">
                            <a:solidFill>
                              <a:srgbClr val="000000"/>
                            </a:solidFill>
                            <a:latin typeface="Cambria Math" panose="02040503050406030204" pitchFamily="18" charset="0"/>
                            <a:ea typeface="DengXian" panose="020F0502020204030204"/>
                            <a:cs typeface="Arial" panose="020B0604020202020204" pitchFamily="34" charset="0"/>
                          </a:rPr>
                          <m:t>2∗1.38∗</m:t>
                        </m:r>
                        <m:sSup>
                          <m:sSup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pPr>
                          <m:e>
                            <m:r>
                              <a:rPr lang="en-US" sz="1600" i="1">
                                <a:solidFill>
                                  <a:srgbClr val="000000"/>
                                </a:solidFill>
                                <a:latin typeface="Cambria Math" panose="02040503050406030204" pitchFamily="18" charset="0"/>
                                <a:ea typeface="DengXian" panose="020F0502020204030204"/>
                                <a:cs typeface="Arial" panose="020B0604020202020204" pitchFamily="34" charset="0"/>
                              </a:rPr>
                              <m:t>10</m:t>
                            </m:r>
                          </m:e>
                          <m:sup>
                            <m:r>
                              <a:rPr lang="en-US" sz="1600" i="1">
                                <a:solidFill>
                                  <a:srgbClr val="000000"/>
                                </a:solidFill>
                                <a:latin typeface="Cambria Math" panose="02040503050406030204" pitchFamily="18" charset="0"/>
                                <a:ea typeface="DengXian" panose="020F0502020204030204"/>
                                <a:cs typeface="Arial" panose="020B0604020202020204" pitchFamily="34" charset="0"/>
                              </a:rPr>
                              <m:t>5</m:t>
                            </m:r>
                          </m:sup>
                        </m:sSup>
                      </m:num>
                      <m:den>
                        <m:r>
                          <a:rPr lang="en-US" sz="1600" i="1">
                            <a:solidFill>
                              <a:srgbClr val="000000"/>
                            </a:solidFill>
                            <a:latin typeface="Cambria Math" panose="02040503050406030204" pitchFamily="18" charset="0"/>
                            <a:ea typeface="DengXian" panose="020F0502020204030204"/>
                            <a:cs typeface="Arial" panose="020B0604020202020204" pitchFamily="34" charset="0"/>
                          </a:rPr>
                          <m:t>0.001∗50</m:t>
                        </m:r>
                      </m:den>
                    </m:f>
                    <m:r>
                      <a:rPr lang="en-US" sz="1600" i="1">
                        <a:solidFill>
                          <a:srgbClr val="000000"/>
                        </a:solidFill>
                        <a:latin typeface="Cambria Math" panose="02040503050406030204" pitchFamily="18" charset="0"/>
                        <a:ea typeface="DengXian" panose="020F0502020204030204"/>
                        <a:cs typeface="Arial" panose="020B0604020202020204" pitchFamily="34" charset="0"/>
                      </a:rPr>
                      <m:t>=1.044∗</m:t>
                    </m:r>
                    <m:sSup>
                      <m:sSup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pPr>
                      <m:e>
                        <m:r>
                          <a:rPr lang="en-US" sz="1600" i="1">
                            <a:solidFill>
                              <a:srgbClr val="000000"/>
                            </a:solidFill>
                            <a:latin typeface="Cambria Math" panose="02040503050406030204" pitchFamily="18" charset="0"/>
                            <a:ea typeface="DengXian" panose="020F0502020204030204"/>
                            <a:cs typeface="Arial" panose="020B0604020202020204" pitchFamily="34" charset="0"/>
                          </a:rPr>
                          <m:t>10</m:t>
                        </m:r>
                      </m:e>
                      <m:sup>
                        <m:r>
                          <a:rPr lang="en-US" sz="1600" i="1">
                            <a:solidFill>
                              <a:srgbClr val="000000"/>
                            </a:solidFill>
                            <a:latin typeface="Cambria Math" panose="02040503050406030204" pitchFamily="18" charset="0"/>
                            <a:ea typeface="DengXian" panose="020F0502020204030204"/>
                            <a:cs typeface="Arial" panose="020B0604020202020204" pitchFamily="34" charset="0"/>
                          </a:rPr>
                          <m:t>10</m:t>
                        </m:r>
                      </m:sup>
                    </m:sSup>
                  </m:oMath>
                </a14:m>
                <a:r>
                  <a:rPr lang="en-US" sz="1600" i="1" dirty="0">
                    <a:solidFill>
                      <a:srgbClr val="000000"/>
                    </a:solidFill>
                    <a:latin typeface="Arial" panose="020B0604020202020204" pitchFamily="34" charset="0"/>
                    <a:ea typeface="DengXian" panose="020F0502020204030204"/>
                  </a:rPr>
                  <a:t>, [m*kg</a:t>
                </a:r>
                <a:r>
                  <a:rPr lang="en-US" sz="1600" i="1" baseline="30000" dirty="0">
                    <a:solidFill>
                      <a:srgbClr val="000000"/>
                    </a:solidFill>
                    <a:latin typeface="Arial" panose="020B0604020202020204" pitchFamily="34" charset="0"/>
                    <a:ea typeface="DengXian" panose="020F0502020204030204"/>
                  </a:rPr>
                  <a:t>-1</a:t>
                </a:r>
                <a:r>
                  <a:rPr lang="en-US" sz="1600" i="1" dirty="0">
                    <a:solidFill>
                      <a:srgbClr val="000000"/>
                    </a:solidFill>
                    <a:latin typeface="Arial" panose="020B0604020202020204" pitchFamily="34" charset="0"/>
                    <a:ea typeface="DengXian" panose="020F0502020204030204"/>
                  </a:rPr>
                  <a:t>]</a:t>
                </a:r>
                <a:endParaRPr lang="fr-CH" sz="2400" dirty="0">
                  <a:solidFill>
                    <a:srgbClr val="000000"/>
                  </a:solidFill>
                  <a:effectLst/>
                  <a:latin typeface="Calibri" panose="020F0502020204030204" pitchFamily="34" charset="0"/>
                  <a:ea typeface="DengXian" panose="020F0502020204030204"/>
                </a:endParaRPr>
              </a:p>
              <a:p>
                <a:pPr marL="228600" marR="0">
                  <a:spcBef>
                    <a:spcPts val="0"/>
                  </a:spcBef>
                  <a:spcAft>
                    <a:spcPts val="0"/>
                  </a:spcAft>
                </a:pPr>
                <a14:m>
                  <m:oMath xmlns:m="http://schemas.openxmlformats.org/officeDocument/2006/math">
                    <m:sSub>
                      <m:sSub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bPr>
                      <m:e>
                        <m:r>
                          <a:rPr lang="en-US" sz="1600" i="1">
                            <a:solidFill>
                              <a:srgbClr val="000000"/>
                            </a:solidFill>
                            <a:latin typeface="Cambria Math" panose="02040503050406030204" pitchFamily="18" charset="0"/>
                            <a:ea typeface="DengXian" panose="020F0502020204030204"/>
                            <a:cs typeface="Arial" panose="020B0604020202020204" pitchFamily="34" charset="0"/>
                          </a:rPr>
                          <m:t>𝑅</m:t>
                        </m:r>
                      </m:e>
                      <m:sub>
                        <m:r>
                          <a:rPr lang="en-US" sz="1600" i="1">
                            <a:solidFill>
                              <a:srgbClr val="000000"/>
                            </a:solidFill>
                            <a:latin typeface="Cambria Math" panose="02040503050406030204" pitchFamily="18" charset="0"/>
                            <a:ea typeface="DengXian" panose="020F0502020204030204"/>
                            <a:cs typeface="Arial" panose="020B0604020202020204" pitchFamily="34" charset="0"/>
                          </a:rPr>
                          <m:t>𝐹</m:t>
                        </m:r>
                      </m:sub>
                    </m:sSub>
                    <m:r>
                      <a:rPr lang="en-US" sz="1600" i="1">
                        <a:solidFill>
                          <a:srgbClr val="000000"/>
                        </a:solidFill>
                        <a:latin typeface="Cambria Math" panose="02040503050406030204" pitchFamily="18" charset="0"/>
                        <a:ea typeface="DengXian" panose="020F0502020204030204"/>
                        <a:cs typeface="Arial" panose="020B0604020202020204" pitchFamily="34" charset="0"/>
                      </a:rPr>
                      <m:t>=75.651∗</m:t>
                    </m:r>
                    <m:f>
                      <m:f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fPr>
                      <m:num>
                        <m:r>
                          <a:rPr lang="en-US" sz="1600" i="1">
                            <a:solidFill>
                              <a:srgbClr val="000000"/>
                            </a:solidFill>
                            <a:latin typeface="Cambria Math" panose="02040503050406030204" pitchFamily="18" charset="0"/>
                            <a:ea typeface="DengXian" panose="020F0502020204030204"/>
                            <a:cs typeface="Arial" panose="020B0604020202020204" pitchFamily="34" charset="0"/>
                          </a:rPr>
                          <m:t>1.38∗</m:t>
                        </m:r>
                        <m:sSup>
                          <m:sSup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pPr>
                          <m:e>
                            <m:r>
                              <a:rPr lang="en-US" sz="1600" i="1">
                                <a:solidFill>
                                  <a:srgbClr val="000000"/>
                                </a:solidFill>
                                <a:latin typeface="Cambria Math" panose="02040503050406030204" pitchFamily="18" charset="0"/>
                                <a:ea typeface="DengXian" panose="020F0502020204030204"/>
                                <a:cs typeface="Arial" panose="020B0604020202020204" pitchFamily="34" charset="0"/>
                              </a:rPr>
                              <m:t>10</m:t>
                            </m:r>
                          </m:e>
                          <m:sup>
                            <m:r>
                              <a:rPr lang="en-US" sz="1600" i="1">
                                <a:solidFill>
                                  <a:srgbClr val="000000"/>
                                </a:solidFill>
                                <a:latin typeface="Cambria Math" panose="02040503050406030204" pitchFamily="18" charset="0"/>
                                <a:ea typeface="DengXian" panose="020F0502020204030204"/>
                                <a:cs typeface="Arial" panose="020B0604020202020204" pitchFamily="34" charset="0"/>
                              </a:rPr>
                              <m:t>5</m:t>
                            </m:r>
                          </m:sup>
                        </m:sSup>
                      </m:num>
                      <m:den>
                        <m:r>
                          <a:rPr lang="en-US" sz="1600" i="1">
                            <a:solidFill>
                              <a:srgbClr val="000000"/>
                            </a:solidFill>
                            <a:latin typeface="Cambria Math" panose="02040503050406030204" pitchFamily="18" charset="0"/>
                            <a:ea typeface="DengXian" panose="020F0502020204030204"/>
                            <a:cs typeface="Arial" panose="020B0604020202020204" pitchFamily="34" charset="0"/>
                          </a:rPr>
                          <m:t>0.001</m:t>
                        </m:r>
                      </m:den>
                    </m:f>
                    <m:r>
                      <a:rPr lang="en-US" sz="1600" i="1">
                        <a:solidFill>
                          <a:srgbClr val="000000"/>
                        </a:solidFill>
                        <a:latin typeface="Cambria Math" panose="02040503050406030204" pitchFamily="18" charset="0"/>
                        <a:ea typeface="DengXian" panose="020F0502020204030204"/>
                        <a:cs typeface="Arial" panose="020B0604020202020204" pitchFamily="34" charset="0"/>
                      </a:rPr>
                      <m:t>=9.613∗</m:t>
                    </m:r>
                    <m:sSup>
                      <m:sSupPr>
                        <m:ctrlPr>
                          <a:rPr lang="fr-CH" sz="1600" i="1">
                            <a:solidFill>
                              <a:srgbClr val="000000"/>
                            </a:solidFill>
                            <a:latin typeface="Cambria Math" panose="02040503050406030204" pitchFamily="18" charset="0"/>
                            <a:ea typeface="DengXian" panose="020F0502020204030204"/>
                            <a:cs typeface="Arial" panose="020B0604020202020204" pitchFamily="34" charset="0"/>
                          </a:rPr>
                        </m:ctrlPr>
                      </m:sSupPr>
                      <m:e>
                        <m:r>
                          <a:rPr lang="en-US" sz="1600" i="1">
                            <a:solidFill>
                              <a:srgbClr val="000000"/>
                            </a:solidFill>
                            <a:latin typeface="Cambria Math" panose="02040503050406030204" pitchFamily="18" charset="0"/>
                            <a:ea typeface="DengXian" panose="020F0502020204030204"/>
                            <a:cs typeface="Arial" panose="020B0604020202020204" pitchFamily="34" charset="0"/>
                          </a:rPr>
                          <m:t>10</m:t>
                        </m:r>
                      </m:e>
                      <m:sup>
                        <m:r>
                          <a:rPr lang="en-US" sz="1600" i="1">
                            <a:solidFill>
                              <a:srgbClr val="000000"/>
                            </a:solidFill>
                            <a:latin typeface="Cambria Math" panose="02040503050406030204" pitchFamily="18" charset="0"/>
                            <a:ea typeface="DengXian" panose="020F0502020204030204"/>
                            <a:cs typeface="Arial" panose="020B0604020202020204" pitchFamily="34" charset="0"/>
                          </a:rPr>
                          <m:t>10</m:t>
                        </m:r>
                      </m:sup>
                    </m:sSup>
                  </m:oMath>
                </a14:m>
                <a:r>
                  <a:rPr lang="en-US" sz="1600" i="1" dirty="0">
                    <a:solidFill>
                      <a:srgbClr val="000000"/>
                    </a:solidFill>
                    <a:latin typeface="Arial" panose="020B0604020202020204" pitchFamily="34" charset="0"/>
                    <a:ea typeface="DengXian" panose="020F0502020204030204"/>
                  </a:rPr>
                  <a:t>, [M</a:t>
                </a:r>
                <a:r>
                  <a:rPr lang="en-US" sz="1600" i="1" baseline="30000" dirty="0">
                    <a:solidFill>
                      <a:srgbClr val="000000"/>
                    </a:solidFill>
                    <a:latin typeface="Arial" panose="020B0604020202020204" pitchFamily="34" charset="0"/>
                    <a:ea typeface="DengXian" panose="020F0502020204030204"/>
                  </a:rPr>
                  <a:t>-1</a:t>
                </a:r>
                <a:r>
                  <a:rPr lang="en-US" sz="1600" i="1" dirty="0">
                    <a:solidFill>
                      <a:srgbClr val="000000"/>
                    </a:solidFill>
                    <a:latin typeface="Arial" panose="020B0604020202020204" pitchFamily="34" charset="0"/>
                    <a:ea typeface="DengXian" panose="020F0502020204030204"/>
                  </a:rPr>
                  <a:t>]</a:t>
                </a:r>
                <a:endParaRPr lang="fr-CH" sz="2400" dirty="0">
                  <a:solidFill>
                    <a:srgbClr val="000000"/>
                  </a:solidFill>
                  <a:effectLst/>
                  <a:latin typeface="Calibri" panose="020F0502020204030204" pitchFamily="34" charset="0"/>
                  <a:ea typeface="DengXian" panose="020F0502020204030204"/>
                </a:endParaRPr>
              </a:p>
            </p:txBody>
          </p:sp>
        </mc:Choice>
        <mc:Fallback xmlns="">
          <p:sp>
            <p:nvSpPr>
              <p:cNvPr id="6" name="Rectangle 5"/>
              <p:cNvSpPr>
                <a:spLocks noRot="1" noChangeAspect="1" noMove="1" noResize="1" noEditPoints="1" noAdjustHandles="1" noChangeArrowheads="1" noChangeShapeType="1" noTextEdit="1"/>
              </p:cNvSpPr>
              <p:nvPr/>
            </p:nvSpPr>
            <p:spPr>
              <a:xfrm>
                <a:off x="6096000" y="242247"/>
                <a:ext cx="6096000" cy="3906006"/>
              </a:xfrm>
              <a:prstGeom prst="rect">
                <a:avLst/>
              </a:prstGeom>
              <a:blipFill>
                <a:blip r:embed="rId3"/>
                <a:stretch>
                  <a:fillRect t="-469" r="-600"/>
                </a:stretch>
              </a:blipFill>
            </p:spPr>
            <p:txBody>
              <a:bodyPr/>
              <a:lstStyle/>
              <a:p>
                <a:r>
                  <a:rPr lang="fr-CH">
                    <a:noFill/>
                  </a:rPr>
                  <a:t> </a:t>
                </a:r>
              </a:p>
            </p:txBody>
          </p:sp>
        </mc:Fallback>
      </mc:AlternateContent>
      <p:sp>
        <p:nvSpPr>
          <p:cNvPr id="7" name="Rectangle 6"/>
          <p:cNvSpPr/>
          <p:nvPr/>
        </p:nvSpPr>
        <p:spPr>
          <a:xfrm>
            <a:off x="336431" y="4551106"/>
            <a:ext cx="4275529" cy="369332"/>
          </a:xfrm>
          <a:prstGeom prst="rect">
            <a:avLst/>
          </a:prstGeom>
        </p:spPr>
        <p:txBody>
          <a:bodyPr wrap="none">
            <a:spAutoFit/>
          </a:bodyPr>
          <a:lstStyle/>
          <a:p>
            <a:pPr marR="0" lvl="0">
              <a:spcBef>
                <a:spcPts val="0"/>
              </a:spcBef>
              <a:spcAft>
                <a:spcPts val="0"/>
              </a:spcAft>
            </a:pPr>
            <a:r>
              <a:rPr lang="en-US" dirty="0" smtClean="0">
                <a:solidFill>
                  <a:srgbClr val="000000"/>
                </a:solidFill>
                <a:latin typeface="Arial" panose="020B0604020202020204" pitchFamily="34" charset="0"/>
                <a:ea typeface="DengXian" panose="020F0502020204030204"/>
              </a:rPr>
              <a:t>2. Is </a:t>
            </a:r>
            <a:r>
              <a:rPr lang="en-US" dirty="0">
                <a:solidFill>
                  <a:srgbClr val="000000"/>
                </a:solidFill>
                <a:latin typeface="Arial" panose="020B0604020202020204" pitchFamily="34" charset="0"/>
                <a:ea typeface="DengXian" panose="020F0502020204030204"/>
              </a:rPr>
              <a:t>the cake of a compressible nature?</a:t>
            </a:r>
            <a:endParaRPr lang="fr-CH" dirty="0">
              <a:solidFill>
                <a:srgbClr val="000000"/>
              </a:solidFill>
              <a:latin typeface="Calibri" panose="020F0502020204030204" pitchFamily="34" charset="0"/>
              <a:ea typeface="DengXian" panose="020F0502020204030204"/>
            </a:endParaRPr>
          </a:p>
        </p:txBody>
      </p:sp>
      <p:pic>
        <p:nvPicPr>
          <p:cNvPr id="8" name="Picture 7"/>
          <p:cNvPicPr>
            <a:picLocks noChangeAspect="1"/>
          </p:cNvPicPr>
          <p:nvPr/>
        </p:nvPicPr>
        <p:blipFill>
          <a:blip r:embed="rId4"/>
          <a:stretch>
            <a:fillRect/>
          </a:stretch>
        </p:blipFill>
        <p:spPr>
          <a:xfrm>
            <a:off x="362011" y="5288918"/>
            <a:ext cx="4249950" cy="921761"/>
          </a:xfrm>
          <a:prstGeom prst="rect">
            <a:avLst/>
          </a:prstGeom>
        </p:spPr>
      </p:pic>
      <p:sp>
        <p:nvSpPr>
          <p:cNvPr id="9" name="Rectangle 8"/>
          <p:cNvSpPr/>
          <p:nvPr/>
        </p:nvSpPr>
        <p:spPr>
          <a:xfrm>
            <a:off x="519982" y="4940478"/>
            <a:ext cx="1723549" cy="369332"/>
          </a:xfrm>
          <a:prstGeom prst="rect">
            <a:avLst/>
          </a:prstGeom>
        </p:spPr>
        <p:txBody>
          <a:bodyPr wrap="none">
            <a:spAutoFit/>
          </a:bodyPr>
          <a:lstStyle/>
          <a:p>
            <a:r>
              <a:rPr lang="en-US" dirty="0" smtClean="0">
                <a:solidFill>
                  <a:srgbClr val="000000"/>
                </a:solidFill>
                <a:latin typeface="Arial" panose="020B0604020202020204" pitchFamily="34" charset="0"/>
                <a:ea typeface="DengXian" panose="020F0502020204030204"/>
              </a:rPr>
              <a:t>incompressible</a:t>
            </a:r>
            <a:endParaRPr lang="fr-CH" dirty="0"/>
          </a:p>
        </p:txBody>
      </p:sp>
      <p:sp>
        <p:nvSpPr>
          <p:cNvPr id="23" name="Rectangle 22"/>
          <p:cNvSpPr/>
          <p:nvPr/>
        </p:nvSpPr>
        <p:spPr>
          <a:xfrm>
            <a:off x="7420451" y="4919585"/>
            <a:ext cx="1595309" cy="369332"/>
          </a:xfrm>
          <a:prstGeom prst="rect">
            <a:avLst/>
          </a:prstGeom>
        </p:spPr>
        <p:txBody>
          <a:bodyPr wrap="none">
            <a:spAutoFit/>
          </a:bodyPr>
          <a:lstStyle/>
          <a:p>
            <a:r>
              <a:rPr lang="en-US" dirty="0" smtClean="0">
                <a:solidFill>
                  <a:srgbClr val="000000"/>
                </a:solidFill>
                <a:latin typeface="Arial" panose="020B0604020202020204" pitchFamily="34" charset="0"/>
                <a:ea typeface="DengXian" panose="020F0502020204030204"/>
              </a:rPr>
              <a:t>compressible</a:t>
            </a:r>
            <a:endParaRPr lang="fr-CH" dirty="0"/>
          </a:p>
        </p:txBody>
      </p:sp>
      <p:pic>
        <p:nvPicPr>
          <p:cNvPr id="10" name="Picture 9"/>
          <p:cNvPicPr>
            <a:picLocks noChangeAspect="1"/>
          </p:cNvPicPr>
          <p:nvPr/>
        </p:nvPicPr>
        <p:blipFill>
          <a:blip r:embed="rId5"/>
          <a:stretch>
            <a:fillRect/>
          </a:stretch>
        </p:blipFill>
        <p:spPr>
          <a:xfrm>
            <a:off x="6842521" y="5309811"/>
            <a:ext cx="4060705" cy="808100"/>
          </a:xfrm>
          <a:prstGeom prst="rect">
            <a:avLst/>
          </a:prstGeom>
        </p:spPr>
      </p:pic>
      <p:sp>
        <p:nvSpPr>
          <p:cNvPr id="2" name="矩形 1"/>
          <p:cNvSpPr/>
          <p:nvPr/>
        </p:nvSpPr>
        <p:spPr>
          <a:xfrm>
            <a:off x="231748" y="6210679"/>
            <a:ext cx="11228070" cy="646331"/>
          </a:xfrm>
          <a:prstGeom prst="rect">
            <a:avLst/>
          </a:prstGeom>
        </p:spPr>
        <p:txBody>
          <a:bodyPr wrap="square">
            <a:spAutoFit/>
          </a:bodyPr>
          <a:lstStyle/>
          <a:p>
            <a:pPr marL="228600">
              <a:spcAft>
                <a:spcPts val="0"/>
              </a:spcAft>
            </a:pPr>
            <a:r>
              <a:rPr lang="en-US" altLang="zh-CN" i="1" dirty="0">
                <a:solidFill>
                  <a:srgbClr val="000000"/>
                </a:solidFill>
                <a:latin typeface="Arial" panose="020B0604020202020204" pitchFamily="34" charset="0"/>
              </a:rPr>
              <a:t>It can be seen that the value of α does not change significantly from 69 to 138 </a:t>
            </a:r>
            <a:r>
              <a:rPr lang="en-US" altLang="zh-CN" i="1" dirty="0" err="1">
                <a:solidFill>
                  <a:srgbClr val="000000"/>
                </a:solidFill>
                <a:latin typeface="Arial" panose="020B0604020202020204" pitchFamily="34" charset="0"/>
              </a:rPr>
              <a:t>kPa</a:t>
            </a:r>
            <a:r>
              <a:rPr lang="en-US" altLang="zh-CN" i="1" dirty="0">
                <a:solidFill>
                  <a:srgbClr val="000000"/>
                </a:solidFill>
                <a:latin typeface="Arial" panose="020B0604020202020204" pitchFamily="34" charset="0"/>
              </a:rPr>
              <a:t>. The calculated value for the cake compressibility n is ca. 0.22, which effectively corresponds to a fairly incompressible cake.</a:t>
            </a:r>
            <a:endParaRPr lang="zh-CN" altLang="zh-CN"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10204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3" y="530227"/>
            <a:ext cx="11245754" cy="1231106"/>
          </a:xfrm>
          <a:prstGeom prst="rect">
            <a:avLst/>
          </a:prstGeom>
        </p:spPr>
        <p:txBody>
          <a:bodyPr wrap="square">
            <a:spAutoFit/>
          </a:bodyPr>
          <a:lstStyle/>
          <a:p>
            <a:pPr algn="just"/>
            <a:r>
              <a:rPr lang="en-US" sz="2000" b="1" kern="100" dirty="0">
                <a:latin typeface="DengXian" panose="02010600030101010101"/>
                <a:ea typeface="DengXian" panose="02010600030101010101"/>
                <a:cs typeface="Times New Roman" panose="02020603050405020304" pitchFamily="18" charset="0"/>
              </a:rPr>
              <a:t>Exercise 2.4: Lysis kinetics in a bead mill</a:t>
            </a:r>
            <a:endParaRPr lang="fr-CH" sz="1400" kern="100" dirty="0">
              <a:latin typeface="DengXian" panose="02010600030101010101"/>
              <a:ea typeface="DengXian" panose="02010600030101010101"/>
              <a:cs typeface="Times New Roman" panose="02020603050405020304" pitchFamily="18" charset="0"/>
            </a:endParaRPr>
          </a:p>
          <a:p>
            <a:r>
              <a:rPr lang="en-US" dirty="0" err="1">
                <a:solidFill>
                  <a:srgbClr val="000000"/>
                </a:solidFill>
                <a:latin typeface="Arial" panose="020B0604020202020204" pitchFamily="34" charset="0"/>
                <a:ea typeface="DengXian" panose="02010600030101010101"/>
              </a:rPr>
              <a:t>Schütte</a:t>
            </a:r>
            <a:r>
              <a:rPr lang="en-US" dirty="0">
                <a:solidFill>
                  <a:srgbClr val="000000"/>
                </a:solidFill>
                <a:latin typeface="Arial" panose="020B0604020202020204" pitchFamily="34" charset="0"/>
                <a:ea typeface="DengXian" panose="02010600030101010101"/>
              </a:rPr>
              <a:t> &amp; Kula (1990)(1) have lysed Bacillus cereus cells in a bead mill and measured the activity of the released L-Leucine dehydrogenase (LDH) in the liquid phase as a function of treatment duration. The results are given in the table below:</a:t>
            </a:r>
            <a:endParaRPr lang="fr-CH" dirty="0">
              <a:solidFill>
                <a:srgbClr val="000000"/>
              </a:solidFill>
              <a:latin typeface="Calibri" panose="020F0502020204030204" pitchFamily="34" charset="0"/>
              <a:ea typeface="DengXian" panose="02010600030101010101"/>
            </a:endParaRPr>
          </a:p>
        </p:txBody>
      </p:sp>
      <p:graphicFrame>
        <p:nvGraphicFramePr>
          <p:cNvPr id="3" name="Table 2"/>
          <p:cNvGraphicFramePr>
            <a:graphicFrameLocks noGrp="1"/>
          </p:cNvGraphicFramePr>
          <p:nvPr>
            <p:extLst>
              <p:ext uri="{D42A27DB-BD31-4B8C-83A1-F6EECF244321}">
                <p14:modId xmlns:p14="http://schemas.microsoft.com/office/powerpoint/2010/main" val="779616200"/>
              </p:ext>
            </p:extLst>
          </p:nvPr>
        </p:nvGraphicFramePr>
        <p:xfrm>
          <a:off x="477673" y="1761333"/>
          <a:ext cx="11340152" cy="731520"/>
        </p:xfrm>
        <a:graphic>
          <a:graphicData uri="http://schemas.openxmlformats.org/drawingml/2006/table">
            <a:tbl>
              <a:tblPr firstRow="1" firstCol="1" bandRow="1">
                <a:tableStyleId>{5C22544A-7EE6-4342-B048-85BDC9FD1C3A}</a:tableStyleId>
              </a:tblPr>
              <a:tblGrid>
                <a:gridCol w="1992952">
                  <a:extLst>
                    <a:ext uri="{9D8B030D-6E8A-4147-A177-3AD203B41FA5}">
                      <a16:colId xmlns:a16="http://schemas.microsoft.com/office/drawing/2014/main" val="3152125204"/>
                    </a:ext>
                  </a:extLst>
                </a:gridCol>
                <a:gridCol w="1168400">
                  <a:extLst>
                    <a:ext uri="{9D8B030D-6E8A-4147-A177-3AD203B41FA5}">
                      <a16:colId xmlns:a16="http://schemas.microsoft.com/office/drawing/2014/main" val="876641600"/>
                    </a:ext>
                  </a:extLst>
                </a:gridCol>
                <a:gridCol w="1168400">
                  <a:extLst>
                    <a:ext uri="{9D8B030D-6E8A-4147-A177-3AD203B41FA5}">
                      <a16:colId xmlns:a16="http://schemas.microsoft.com/office/drawing/2014/main" val="778440164"/>
                    </a:ext>
                  </a:extLst>
                </a:gridCol>
                <a:gridCol w="1168400">
                  <a:extLst>
                    <a:ext uri="{9D8B030D-6E8A-4147-A177-3AD203B41FA5}">
                      <a16:colId xmlns:a16="http://schemas.microsoft.com/office/drawing/2014/main" val="1246983146"/>
                    </a:ext>
                  </a:extLst>
                </a:gridCol>
                <a:gridCol w="1168400">
                  <a:extLst>
                    <a:ext uri="{9D8B030D-6E8A-4147-A177-3AD203B41FA5}">
                      <a16:colId xmlns:a16="http://schemas.microsoft.com/office/drawing/2014/main" val="3157484089"/>
                    </a:ext>
                  </a:extLst>
                </a:gridCol>
                <a:gridCol w="1168400">
                  <a:extLst>
                    <a:ext uri="{9D8B030D-6E8A-4147-A177-3AD203B41FA5}">
                      <a16:colId xmlns:a16="http://schemas.microsoft.com/office/drawing/2014/main" val="1505297431"/>
                    </a:ext>
                  </a:extLst>
                </a:gridCol>
                <a:gridCol w="1168400">
                  <a:extLst>
                    <a:ext uri="{9D8B030D-6E8A-4147-A177-3AD203B41FA5}">
                      <a16:colId xmlns:a16="http://schemas.microsoft.com/office/drawing/2014/main" val="387436943"/>
                    </a:ext>
                  </a:extLst>
                </a:gridCol>
                <a:gridCol w="1168400">
                  <a:extLst>
                    <a:ext uri="{9D8B030D-6E8A-4147-A177-3AD203B41FA5}">
                      <a16:colId xmlns:a16="http://schemas.microsoft.com/office/drawing/2014/main" val="2203614998"/>
                    </a:ext>
                  </a:extLst>
                </a:gridCol>
                <a:gridCol w="1168400">
                  <a:extLst>
                    <a:ext uri="{9D8B030D-6E8A-4147-A177-3AD203B41FA5}">
                      <a16:colId xmlns:a16="http://schemas.microsoft.com/office/drawing/2014/main" val="1206728809"/>
                    </a:ext>
                  </a:extLst>
                </a:gridCol>
              </a:tblGrid>
              <a:tr h="0">
                <a:tc>
                  <a:txBody>
                    <a:bodyPr/>
                    <a:lstStyle/>
                    <a:p>
                      <a:pPr marL="0" marR="0">
                        <a:spcBef>
                          <a:spcPts val="0"/>
                        </a:spcBef>
                        <a:spcAft>
                          <a:spcPts val="0"/>
                        </a:spcAft>
                      </a:pPr>
                      <a:r>
                        <a:rPr lang="en-US" sz="2400" kern="100">
                          <a:effectLst/>
                        </a:rPr>
                        <a:t>t [min]</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0.10</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0.35</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1.00</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1.67</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3.00</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5.09</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8.10</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13.03</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extLst>
                  <a:ext uri="{0D108BD9-81ED-4DB2-BD59-A6C34878D82A}">
                    <a16:rowId xmlns:a16="http://schemas.microsoft.com/office/drawing/2014/main" val="3891987145"/>
                  </a:ext>
                </a:extLst>
              </a:tr>
              <a:tr h="0">
                <a:tc>
                  <a:txBody>
                    <a:bodyPr/>
                    <a:lstStyle/>
                    <a:p>
                      <a:pPr marL="0" marR="0">
                        <a:spcBef>
                          <a:spcPts val="0"/>
                        </a:spcBef>
                        <a:spcAft>
                          <a:spcPts val="0"/>
                        </a:spcAft>
                      </a:pPr>
                      <a:r>
                        <a:rPr lang="en-US" sz="2400" kern="100">
                          <a:effectLst/>
                        </a:rPr>
                        <a:t>LDH [U/mL]</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1.15</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4.15</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9.08</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14.7</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21.62</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28.97</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a:effectLst/>
                        </a:rPr>
                        <a:t>33.73</a:t>
                      </a:r>
                      <a:endParaRPr lang="fr-CH" sz="2400" kern="100">
                        <a:solidFill>
                          <a:srgbClr val="000000"/>
                        </a:solidFill>
                        <a:effectLst/>
                        <a:latin typeface="Calibri" panose="020F0502020204030204" pitchFamily="34" charset="0"/>
                        <a:ea typeface="DengXian" panose="02010600030101010101"/>
                      </a:endParaRPr>
                    </a:p>
                  </a:txBody>
                  <a:tcPr marL="68580" marR="68580" marT="0" marB="0"/>
                </a:tc>
                <a:tc>
                  <a:txBody>
                    <a:bodyPr/>
                    <a:lstStyle/>
                    <a:p>
                      <a:pPr marL="0" marR="0">
                        <a:spcBef>
                          <a:spcPts val="0"/>
                        </a:spcBef>
                        <a:spcAft>
                          <a:spcPts val="0"/>
                        </a:spcAft>
                      </a:pPr>
                      <a:r>
                        <a:rPr lang="en-US" sz="2400" kern="100" dirty="0" smtClean="0">
                          <a:effectLst/>
                        </a:rPr>
                        <a:t>36.32</a:t>
                      </a:r>
                      <a:endParaRPr lang="fr-CH" sz="2400" kern="100" dirty="0">
                        <a:effectLst/>
                      </a:endParaRPr>
                    </a:p>
                  </a:txBody>
                  <a:tcPr marL="68580" marR="68580" marT="0" marB="0"/>
                </a:tc>
                <a:extLst>
                  <a:ext uri="{0D108BD9-81ED-4DB2-BD59-A6C34878D82A}">
                    <a16:rowId xmlns:a16="http://schemas.microsoft.com/office/drawing/2014/main" val="3843016261"/>
                  </a:ext>
                </a:extLst>
              </a:tr>
            </a:tbl>
          </a:graphicData>
        </a:graphic>
      </p:graphicFrame>
      <p:sp>
        <p:nvSpPr>
          <p:cNvPr id="4" name="Rectangle 3"/>
          <p:cNvSpPr/>
          <p:nvPr/>
        </p:nvSpPr>
        <p:spPr>
          <a:xfrm>
            <a:off x="477673" y="2669273"/>
            <a:ext cx="5390864" cy="646331"/>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solidFill>
                  <a:srgbClr val="000000"/>
                </a:solidFill>
                <a:latin typeface="Arial" panose="020B0604020202020204" pitchFamily="34" charset="0"/>
                <a:ea typeface="DengXian" panose="020F0502020204030204"/>
              </a:rPr>
              <a:t>Assuming lysis kinetics is first order, determine the value of the kinetic constant.</a:t>
            </a:r>
            <a:endParaRPr lang="fr-CH" dirty="0">
              <a:solidFill>
                <a:srgbClr val="000000"/>
              </a:solidFill>
              <a:latin typeface="Calibri" panose="020F0502020204030204" pitchFamily="34" charset="0"/>
              <a:ea typeface="DengXian" panose="020F0502020204030204"/>
            </a:endParaRPr>
          </a:p>
        </p:txBody>
      </p:sp>
      <p:pic>
        <p:nvPicPr>
          <p:cNvPr id="5" name="Picture 4"/>
          <p:cNvPicPr>
            <a:picLocks noChangeAspect="1"/>
          </p:cNvPicPr>
          <p:nvPr/>
        </p:nvPicPr>
        <p:blipFill>
          <a:blip r:embed="rId2"/>
          <a:stretch>
            <a:fillRect/>
          </a:stretch>
        </p:blipFill>
        <p:spPr>
          <a:xfrm>
            <a:off x="518616" y="3492024"/>
            <a:ext cx="4686954" cy="1638529"/>
          </a:xfrm>
          <a:prstGeom prst="rect">
            <a:avLst/>
          </a:prstGeom>
        </p:spPr>
      </p:pic>
      <p:pic>
        <p:nvPicPr>
          <p:cNvPr id="6" name="Picture 5"/>
          <p:cNvPicPr>
            <a:picLocks noChangeAspect="1"/>
          </p:cNvPicPr>
          <p:nvPr/>
        </p:nvPicPr>
        <p:blipFill>
          <a:blip r:embed="rId3"/>
          <a:stretch>
            <a:fillRect/>
          </a:stretch>
        </p:blipFill>
        <p:spPr>
          <a:xfrm>
            <a:off x="477673" y="5306973"/>
            <a:ext cx="4831306" cy="943750"/>
          </a:xfrm>
          <a:prstGeom prst="rect">
            <a:avLst/>
          </a:prstGeom>
        </p:spPr>
      </p:pic>
      <p:sp>
        <p:nvSpPr>
          <p:cNvPr id="7" name="Rectangle 6"/>
          <p:cNvSpPr/>
          <p:nvPr/>
        </p:nvSpPr>
        <p:spPr>
          <a:xfrm>
            <a:off x="5721825" y="3598671"/>
            <a:ext cx="6096000" cy="2031325"/>
          </a:xfrm>
          <a:prstGeom prst="rect">
            <a:avLst/>
          </a:prstGeom>
        </p:spPr>
        <p:txBody>
          <a:bodyPr>
            <a:spAutoFit/>
          </a:bodyPr>
          <a:lstStyle/>
          <a:p>
            <a:pPr marL="228600" marR="0">
              <a:spcBef>
                <a:spcPts val="0"/>
              </a:spcBef>
              <a:spcAft>
                <a:spcPts val="0"/>
              </a:spcAft>
            </a:pPr>
            <a:r>
              <a:rPr lang="en-US" i="1" dirty="0" smtClean="0">
                <a:solidFill>
                  <a:srgbClr val="000000"/>
                </a:solidFill>
                <a:latin typeface="Arial" panose="020B0604020202020204" pitchFamily="34" charset="0"/>
                <a:ea typeface="DengXian" panose="020F0502020204030204"/>
              </a:rPr>
              <a:t>The </a:t>
            </a:r>
            <a:r>
              <a:rPr lang="en-US" i="1" dirty="0">
                <a:solidFill>
                  <a:srgbClr val="000000"/>
                </a:solidFill>
                <a:latin typeface="Arial" panose="020B0604020202020204" pitchFamily="34" charset="0"/>
                <a:ea typeface="DengXian" panose="020F0502020204030204"/>
              </a:rPr>
              <a:t>problem with that kind of linearization is that one needs to give an estimate for </a:t>
            </a:r>
            <a:r>
              <a:rPr lang="en-US" i="1" dirty="0">
                <a:solidFill>
                  <a:srgbClr val="FF0000"/>
                </a:solidFill>
                <a:latin typeface="Arial" panose="020B0604020202020204" pitchFamily="34" charset="0"/>
                <a:ea typeface="DengXian" panose="020F0502020204030204"/>
              </a:rPr>
              <a:t>the maximal value of the measured variable, Rm, </a:t>
            </a:r>
            <a:r>
              <a:rPr lang="en-US" i="1" dirty="0">
                <a:solidFill>
                  <a:srgbClr val="000000"/>
                </a:solidFill>
                <a:latin typeface="Arial" panose="020B0604020202020204" pitchFamily="34" charset="0"/>
                <a:ea typeface="DengXian" panose="020F0502020204030204"/>
              </a:rPr>
              <a:t>(here the enzyme activity concentration) to be able to do the regression. This is a bit strange since </a:t>
            </a:r>
            <a:r>
              <a:rPr lang="en-US" i="1" dirty="0" smtClean="0">
                <a:solidFill>
                  <a:srgbClr val="000000"/>
                </a:solidFill>
                <a:latin typeface="Arial" panose="020B0604020202020204" pitchFamily="34" charset="0"/>
                <a:ea typeface="DengXian" panose="020F0502020204030204"/>
              </a:rPr>
              <a:t>Rm </a:t>
            </a:r>
            <a:r>
              <a:rPr lang="en-US" i="1" dirty="0">
                <a:solidFill>
                  <a:srgbClr val="000000"/>
                </a:solidFill>
                <a:latin typeface="Arial" panose="020B0604020202020204" pitchFamily="34" charset="0"/>
                <a:ea typeface="DengXian" panose="020F0502020204030204"/>
              </a:rPr>
              <a:t>is one of the model parameters. In the present case, Rm = 37.1 [U/ml] gave the best linearity (R</a:t>
            </a:r>
            <a:r>
              <a:rPr lang="en-US" i="1" baseline="30000" dirty="0">
                <a:solidFill>
                  <a:srgbClr val="000000"/>
                </a:solidFill>
                <a:latin typeface="Arial" panose="020B0604020202020204" pitchFamily="34" charset="0"/>
                <a:ea typeface="DengXian" panose="020F0502020204030204"/>
              </a:rPr>
              <a:t>2</a:t>
            </a:r>
            <a:r>
              <a:rPr lang="en-US" i="1" dirty="0">
                <a:solidFill>
                  <a:srgbClr val="000000"/>
                </a:solidFill>
                <a:latin typeface="Arial" panose="020B0604020202020204" pitchFamily="34" charset="0"/>
                <a:ea typeface="DengXian" panose="020F0502020204030204"/>
              </a:rPr>
              <a:t>=0.9999).</a:t>
            </a:r>
            <a:endParaRPr lang="fr-CH" sz="2800" dirty="0">
              <a:solidFill>
                <a:srgbClr val="000000"/>
              </a:solidFill>
              <a:effectLst/>
              <a:latin typeface="Calibri" panose="020F0502020204030204" pitchFamily="34" charset="0"/>
              <a:ea typeface="DengXian" panose="020F0502020204030204"/>
            </a:endParaRPr>
          </a:p>
        </p:txBody>
      </p:sp>
    </p:spTree>
    <p:extLst>
      <p:ext uri="{BB962C8B-B14F-4D97-AF65-F5344CB8AC3E}">
        <p14:creationId xmlns:p14="http://schemas.microsoft.com/office/powerpoint/2010/main" val="214263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4607386"/>
              </p:ext>
            </p:extLst>
          </p:nvPr>
        </p:nvGraphicFramePr>
        <p:xfrm>
          <a:off x="619836" y="487374"/>
          <a:ext cx="10515600" cy="1828800"/>
        </p:xfrm>
        <a:graphic>
          <a:graphicData uri="http://schemas.openxmlformats.org/drawingml/2006/table">
            <a:tbl>
              <a:tblPr firstRow="1" firstCol="1" bandRow="1">
                <a:tableStyleId>{5C22544A-7EE6-4342-B048-85BDC9FD1C3A}</a:tableStyleId>
              </a:tblPr>
              <a:tblGrid>
                <a:gridCol w="1386385">
                  <a:extLst>
                    <a:ext uri="{9D8B030D-6E8A-4147-A177-3AD203B41FA5}">
                      <a16:colId xmlns:a16="http://schemas.microsoft.com/office/drawing/2014/main" val="4080184295"/>
                    </a:ext>
                  </a:extLst>
                </a:gridCol>
                <a:gridCol w="950415">
                  <a:extLst>
                    <a:ext uri="{9D8B030D-6E8A-4147-A177-3AD203B41FA5}">
                      <a16:colId xmlns:a16="http://schemas.microsoft.com/office/drawing/2014/main" val="2471564225"/>
                    </a:ext>
                  </a:extLst>
                </a:gridCol>
                <a:gridCol w="1168400">
                  <a:extLst>
                    <a:ext uri="{9D8B030D-6E8A-4147-A177-3AD203B41FA5}">
                      <a16:colId xmlns:a16="http://schemas.microsoft.com/office/drawing/2014/main" val="818371738"/>
                    </a:ext>
                  </a:extLst>
                </a:gridCol>
                <a:gridCol w="1168400">
                  <a:extLst>
                    <a:ext uri="{9D8B030D-6E8A-4147-A177-3AD203B41FA5}">
                      <a16:colId xmlns:a16="http://schemas.microsoft.com/office/drawing/2014/main" val="3536453179"/>
                    </a:ext>
                  </a:extLst>
                </a:gridCol>
                <a:gridCol w="1168400">
                  <a:extLst>
                    <a:ext uri="{9D8B030D-6E8A-4147-A177-3AD203B41FA5}">
                      <a16:colId xmlns:a16="http://schemas.microsoft.com/office/drawing/2014/main" val="2468168854"/>
                    </a:ext>
                  </a:extLst>
                </a:gridCol>
                <a:gridCol w="1168400">
                  <a:extLst>
                    <a:ext uri="{9D8B030D-6E8A-4147-A177-3AD203B41FA5}">
                      <a16:colId xmlns:a16="http://schemas.microsoft.com/office/drawing/2014/main" val="3447630557"/>
                    </a:ext>
                  </a:extLst>
                </a:gridCol>
                <a:gridCol w="1168400">
                  <a:extLst>
                    <a:ext uri="{9D8B030D-6E8A-4147-A177-3AD203B41FA5}">
                      <a16:colId xmlns:a16="http://schemas.microsoft.com/office/drawing/2014/main" val="2453635890"/>
                    </a:ext>
                  </a:extLst>
                </a:gridCol>
                <a:gridCol w="1168400">
                  <a:extLst>
                    <a:ext uri="{9D8B030D-6E8A-4147-A177-3AD203B41FA5}">
                      <a16:colId xmlns:a16="http://schemas.microsoft.com/office/drawing/2014/main" val="1495213125"/>
                    </a:ext>
                  </a:extLst>
                </a:gridCol>
                <a:gridCol w="1168400">
                  <a:extLst>
                    <a:ext uri="{9D8B030D-6E8A-4147-A177-3AD203B41FA5}">
                      <a16:colId xmlns:a16="http://schemas.microsoft.com/office/drawing/2014/main" val="2623208463"/>
                    </a:ext>
                  </a:extLst>
                </a:gridCol>
              </a:tblGrid>
              <a:tr h="203200">
                <a:tc>
                  <a:txBody>
                    <a:bodyPr/>
                    <a:lstStyle/>
                    <a:p>
                      <a:pPr marL="0" marR="0" algn="l">
                        <a:spcBef>
                          <a:spcPts val="0"/>
                        </a:spcBef>
                        <a:spcAft>
                          <a:spcPts val="0"/>
                        </a:spcAft>
                      </a:pPr>
                      <a:r>
                        <a:rPr lang="en-US" sz="2000" kern="0">
                          <a:effectLst/>
                        </a:rPr>
                        <a:t>t [min]</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0.1</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0.35</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1</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1.67</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3</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5.09</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8.1</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13.03</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extLst>
                  <a:ext uri="{0D108BD9-81ED-4DB2-BD59-A6C34878D82A}">
                    <a16:rowId xmlns:a16="http://schemas.microsoft.com/office/drawing/2014/main" val="2102176885"/>
                  </a:ext>
                </a:extLst>
              </a:tr>
              <a:tr h="0">
                <a:tc>
                  <a:txBody>
                    <a:bodyPr/>
                    <a:lstStyle/>
                    <a:p>
                      <a:pPr marL="0" marR="0" algn="l">
                        <a:spcBef>
                          <a:spcPts val="0"/>
                        </a:spcBef>
                        <a:spcAft>
                          <a:spcPts val="0"/>
                        </a:spcAft>
                      </a:pPr>
                      <a:r>
                        <a:rPr lang="en-US" sz="2000" kern="0">
                          <a:effectLst/>
                        </a:rPr>
                        <a:t>LDH [U/mL]</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1.15</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4.15</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9.08</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14.7</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21.62</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28.97</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33.73</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36.32</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extLst>
                  <a:ext uri="{0D108BD9-81ED-4DB2-BD59-A6C34878D82A}">
                    <a16:rowId xmlns:a16="http://schemas.microsoft.com/office/drawing/2014/main" val="1029343431"/>
                  </a:ext>
                </a:extLst>
              </a:tr>
              <a:tr h="203200">
                <a:tc>
                  <a:txBody>
                    <a:bodyPr/>
                    <a:lstStyle/>
                    <a:p>
                      <a:pPr marL="0" marR="0" algn="l">
                        <a:spcBef>
                          <a:spcPts val="0"/>
                        </a:spcBef>
                        <a:spcAft>
                          <a:spcPts val="0"/>
                        </a:spcAft>
                      </a:pPr>
                      <a:r>
                        <a:rPr lang="en-US" sz="2000" kern="0">
                          <a:effectLst/>
                        </a:rPr>
                        <a:t>ln (R m/(Rm-R))</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dirty="0" smtClean="0">
                          <a:effectLst/>
                        </a:rPr>
                        <a:t>0.03148</a:t>
                      </a:r>
                      <a:endParaRPr lang="fr-CH" sz="2400" kern="100" dirty="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0.11863</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0.2807</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0.50456</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0.87407</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1.51806</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a:effectLst/>
                        </a:rPr>
                        <a:t>2.3987</a:t>
                      </a:r>
                      <a:endParaRPr lang="fr-CH" sz="2400" kern="100">
                        <a:effectLst/>
                        <a:latin typeface="DengXian" panose="020F0502020204030204"/>
                        <a:ea typeface="DengXian" panose="020F0502020204030204"/>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kern="0" dirty="0">
                          <a:effectLst/>
                        </a:rPr>
                        <a:t>3.86208</a:t>
                      </a:r>
                      <a:endParaRPr lang="fr-CH" sz="2400" kern="100" dirty="0">
                        <a:effectLst/>
                        <a:latin typeface="DengXian" panose="020F0502020204030204"/>
                        <a:ea typeface="DengXian" panose="020F0502020204030204"/>
                        <a:cs typeface="Times New Roman" panose="02020603050405020304" pitchFamily="18" charset="0"/>
                      </a:endParaRPr>
                    </a:p>
                  </a:txBody>
                  <a:tcPr marL="68580" marR="68580" marT="0" marB="0" anchor="ctr"/>
                </a:tc>
                <a:extLst>
                  <a:ext uri="{0D108BD9-81ED-4DB2-BD59-A6C34878D82A}">
                    <a16:rowId xmlns:a16="http://schemas.microsoft.com/office/drawing/2014/main" val="1700482847"/>
                  </a:ext>
                </a:extLst>
              </a:tr>
            </a:tbl>
          </a:graphicData>
        </a:graphic>
      </p:graphicFrame>
      <p:sp>
        <p:nvSpPr>
          <p:cNvPr id="3" name="Rectangle 2"/>
          <p:cNvSpPr/>
          <p:nvPr/>
        </p:nvSpPr>
        <p:spPr>
          <a:xfrm>
            <a:off x="619836" y="2503202"/>
            <a:ext cx="3884397" cy="369332"/>
          </a:xfrm>
          <a:prstGeom prst="rect">
            <a:avLst/>
          </a:prstGeom>
        </p:spPr>
        <p:txBody>
          <a:bodyPr wrap="none">
            <a:spAutoFit/>
          </a:bodyPr>
          <a:lstStyle/>
          <a:p>
            <a:r>
              <a:rPr lang="en-US" i="1" dirty="0">
                <a:latin typeface="Arial" panose="020B0604020202020204" pitchFamily="34" charset="0"/>
                <a:ea typeface="DengXian" panose="020F0502020204030204"/>
              </a:rPr>
              <a:t>Make a plot of ln(R m/(Rm-R)) = f(t):</a:t>
            </a:r>
            <a:endParaRPr lang="fr-CH" dirty="0"/>
          </a:p>
        </p:txBody>
      </p:sp>
      <p:graphicFrame>
        <p:nvGraphicFramePr>
          <p:cNvPr id="5" name="图表 1"/>
          <p:cNvGraphicFramePr/>
          <p:nvPr>
            <p:extLst>
              <p:ext uri="{D42A27DB-BD31-4B8C-83A1-F6EECF244321}">
                <p14:modId xmlns:p14="http://schemas.microsoft.com/office/powerpoint/2010/main" val="3421199789"/>
              </p:ext>
            </p:extLst>
          </p:nvPr>
        </p:nvGraphicFramePr>
        <p:xfrm>
          <a:off x="619836" y="307281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56884" y="6016292"/>
            <a:ext cx="1943161" cy="369332"/>
          </a:xfrm>
          <a:prstGeom prst="rect">
            <a:avLst/>
          </a:prstGeom>
        </p:spPr>
        <p:txBody>
          <a:bodyPr wrap="none">
            <a:spAutoFit/>
          </a:bodyPr>
          <a:lstStyle/>
          <a:p>
            <a:pPr marL="228600" marR="0">
              <a:spcBef>
                <a:spcPts val="0"/>
              </a:spcBef>
              <a:spcAft>
                <a:spcPts val="0"/>
              </a:spcAft>
            </a:pPr>
            <a:r>
              <a:rPr lang="en-US" i="1" dirty="0">
                <a:solidFill>
                  <a:srgbClr val="000000"/>
                </a:solidFill>
                <a:latin typeface="Arial" panose="020B0604020202020204" pitchFamily="34" charset="0"/>
                <a:ea typeface="DengXian" panose="020F0502020204030204"/>
              </a:rPr>
              <a:t>k=0.2964 min</a:t>
            </a:r>
            <a:r>
              <a:rPr lang="en-US" i="1" baseline="30000" dirty="0">
                <a:solidFill>
                  <a:srgbClr val="000000"/>
                </a:solidFill>
                <a:latin typeface="Arial" panose="020B0604020202020204" pitchFamily="34" charset="0"/>
                <a:ea typeface="DengXian" panose="020F0502020204030204"/>
              </a:rPr>
              <a:t>-1</a:t>
            </a:r>
            <a:endParaRPr lang="fr-CH" sz="2800" dirty="0">
              <a:solidFill>
                <a:srgbClr val="000000"/>
              </a:solidFill>
              <a:effectLst/>
              <a:latin typeface="Calibri" panose="020F0502020204030204" pitchFamily="34" charset="0"/>
              <a:ea typeface="DengXian" panose="020F0502020204030204"/>
            </a:endParaRPr>
          </a:p>
        </p:txBody>
      </p:sp>
      <p:sp>
        <p:nvSpPr>
          <p:cNvPr id="7" name="Rectangle 6"/>
          <p:cNvSpPr/>
          <p:nvPr/>
        </p:nvSpPr>
        <p:spPr>
          <a:xfrm>
            <a:off x="5530558" y="2872534"/>
            <a:ext cx="6096000" cy="646331"/>
          </a:xfrm>
          <a:prstGeom prst="rect">
            <a:avLst/>
          </a:prstGeom>
        </p:spPr>
        <p:txBody>
          <a:bodyPr>
            <a:spAutoFit/>
          </a:bodyPr>
          <a:lstStyle/>
          <a:p>
            <a:pPr marR="0" lvl="0">
              <a:spcBef>
                <a:spcPts val="0"/>
              </a:spcBef>
              <a:spcAft>
                <a:spcPts val="0"/>
              </a:spcAft>
            </a:pPr>
            <a:r>
              <a:rPr lang="en-US" dirty="0" smtClean="0">
                <a:solidFill>
                  <a:srgbClr val="000000"/>
                </a:solidFill>
                <a:latin typeface="Arial" panose="020B0604020202020204" pitchFamily="34" charset="0"/>
                <a:ea typeface="DengXian" panose="020F0502020204030204"/>
              </a:rPr>
              <a:t>2. What </a:t>
            </a:r>
            <a:r>
              <a:rPr lang="en-US" dirty="0">
                <a:solidFill>
                  <a:srgbClr val="000000"/>
                </a:solidFill>
                <a:latin typeface="Arial" panose="020B0604020202020204" pitchFamily="34" charset="0"/>
                <a:ea typeface="DengXian" panose="020F0502020204030204"/>
              </a:rPr>
              <a:t>is the main complication with </a:t>
            </a:r>
            <a:r>
              <a:rPr lang="en-US" dirty="0" err="1">
                <a:solidFill>
                  <a:srgbClr val="000000"/>
                </a:solidFill>
                <a:latin typeface="Arial" panose="020B0604020202020204" pitchFamily="34" charset="0"/>
                <a:ea typeface="DengXian" panose="020F0502020204030204"/>
              </a:rPr>
              <a:t>linearizations</a:t>
            </a:r>
            <a:r>
              <a:rPr lang="en-US" dirty="0">
                <a:solidFill>
                  <a:srgbClr val="000000"/>
                </a:solidFill>
                <a:latin typeface="Arial" panose="020B0604020202020204" pitchFamily="34" charset="0"/>
                <a:ea typeface="DengXian" panose="020F0502020204030204"/>
              </a:rPr>
              <a:t> of the form ln (R m/(Rm-R)) = </a:t>
            </a:r>
            <a:r>
              <a:rPr lang="en-US" dirty="0" err="1">
                <a:solidFill>
                  <a:srgbClr val="000000"/>
                </a:solidFill>
                <a:latin typeface="Arial" panose="020B0604020202020204" pitchFamily="34" charset="0"/>
                <a:ea typeface="DengXian" panose="020F0502020204030204"/>
              </a:rPr>
              <a:t>k·t</a:t>
            </a:r>
            <a:r>
              <a:rPr lang="en-US" dirty="0">
                <a:solidFill>
                  <a:srgbClr val="000000"/>
                </a:solidFill>
                <a:latin typeface="Arial" panose="020B0604020202020204" pitchFamily="34" charset="0"/>
                <a:ea typeface="DengXian" panose="020F0502020204030204"/>
              </a:rPr>
              <a:t> ?</a:t>
            </a:r>
            <a:endParaRPr lang="fr-CH" dirty="0">
              <a:solidFill>
                <a:srgbClr val="000000"/>
              </a:solidFill>
              <a:latin typeface="Calibri" panose="020F0502020204030204" pitchFamily="34" charset="0"/>
              <a:ea typeface="DengXian" panose="020F0502020204030204"/>
            </a:endParaRPr>
          </a:p>
        </p:txBody>
      </p:sp>
      <p:sp>
        <p:nvSpPr>
          <p:cNvPr id="8" name="Rectangle 7"/>
          <p:cNvSpPr/>
          <p:nvPr/>
        </p:nvSpPr>
        <p:spPr>
          <a:xfrm>
            <a:off x="5284897" y="3765310"/>
            <a:ext cx="6096000" cy="2308324"/>
          </a:xfrm>
          <a:prstGeom prst="rect">
            <a:avLst/>
          </a:prstGeom>
        </p:spPr>
        <p:txBody>
          <a:bodyPr>
            <a:spAutoFit/>
          </a:bodyPr>
          <a:lstStyle/>
          <a:p>
            <a:pPr marL="228600" marR="0" algn="just">
              <a:spcBef>
                <a:spcPts val="0"/>
              </a:spcBef>
              <a:spcAft>
                <a:spcPts val="0"/>
              </a:spcAft>
            </a:pPr>
            <a:r>
              <a:rPr lang="en-US" i="1" dirty="0">
                <a:solidFill>
                  <a:srgbClr val="000000"/>
                </a:solidFill>
                <a:latin typeface="Arial" panose="020B0604020202020204" pitchFamily="34" charset="0"/>
                <a:ea typeface="DengXian" panose="020F0502020204030204"/>
              </a:rPr>
              <a:t>The problem with that kind of linearization is that one needs to give an estimate for the maximal value of the measured variable, Rm, (here the enzyme activity concentration) to be able to do the regression.</a:t>
            </a:r>
            <a:endParaRPr lang="fr-CH" sz="2800" dirty="0">
              <a:solidFill>
                <a:srgbClr val="000000"/>
              </a:solidFill>
              <a:latin typeface="Calibri" panose="020F0502020204030204" pitchFamily="34" charset="0"/>
              <a:ea typeface="DengXian" panose="020F0502020204030204"/>
            </a:endParaRPr>
          </a:p>
          <a:p>
            <a:pPr marL="228600" marR="0" algn="just">
              <a:spcBef>
                <a:spcPts val="0"/>
              </a:spcBef>
              <a:spcAft>
                <a:spcPts val="0"/>
              </a:spcAft>
            </a:pPr>
            <a:r>
              <a:rPr lang="en-US" i="1" dirty="0">
                <a:solidFill>
                  <a:srgbClr val="000000"/>
                </a:solidFill>
                <a:latin typeface="Arial" panose="020B0604020202020204" pitchFamily="34" charset="0"/>
                <a:ea typeface="DengXian" panose="020F0502020204030204"/>
              </a:rPr>
              <a:t>If a non-linear regression is performed, this problem can be avoided since both parameters can be optimized simultaneously. The result is Rm = 36.83 [U/ml] and k = 0.289 [min-1].</a:t>
            </a:r>
            <a:endParaRPr lang="fr-CH" sz="2800" dirty="0">
              <a:solidFill>
                <a:srgbClr val="000000"/>
              </a:solidFill>
              <a:effectLst/>
              <a:latin typeface="Calibri" panose="020F0502020204030204" pitchFamily="34" charset="0"/>
              <a:ea typeface="DengXian" panose="020F0502020204030204"/>
            </a:endParaRPr>
          </a:p>
        </p:txBody>
      </p:sp>
    </p:spTree>
    <p:extLst>
      <p:ext uri="{BB962C8B-B14F-4D97-AF65-F5344CB8AC3E}">
        <p14:creationId xmlns:p14="http://schemas.microsoft.com/office/powerpoint/2010/main" val="2289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34" y="586841"/>
            <a:ext cx="11313993" cy="954107"/>
          </a:xfrm>
          <a:prstGeom prst="rect">
            <a:avLst/>
          </a:prstGeom>
        </p:spPr>
        <p:txBody>
          <a:bodyPr wrap="square">
            <a:spAutoFit/>
          </a:bodyPr>
          <a:lstStyle/>
          <a:p>
            <a:pPr algn="just"/>
            <a:r>
              <a:rPr lang="en-US" sz="2000" b="1" kern="100" dirty="0">
                <a:latin typeface="DengXian" panose="02010600030101010101"/>
                <a:ea typeface="DengXian" panose="02010600030101010101"/>
                <a:cs typeface="Times New Roman" panose="02020603050405020304" pitchFamily="18" charset="0"/>
              </a:rPr>
              <a:t>Exercise 2.5: Cell lysis in a high pressure homogenizer</a:t>
            </a:r>
            <a:endParaRPr lang="fr-CH" sz="1400" kern="100" dirty="0">
              <a:latin typeface="DengXian" panose="02010600030101010101"/>
              <a:ea typeface="DengXian" panose="02010600030101010101"/>
              <a:cs typeface="Times New Roman" panose="02020603050405020304" pitchFamily="18" charset="0"/>
            </a:endParaRPr>
          </a:p>
          <a:p>
            <a:pPr algn="just"/>
            <a:r>
              <a:rPr lang="en-US" dirty="0">
                <a:solidFill>
                  <a:srgbClr val="000000"/>
                </a:solidFill>
                <a:latin typeface="Arial" panose="020B0604020202020204" pitchFamily="34" charset="0"/>
                <a:ea typeface="DengXian" panose="02010600030101010101"/>
              </a:rPr>
              <a:t>Cell lysis of a yeast suspension was achieved using a high pressure homogenizer at different pressures. The results are given in the graph below under the linear form corresponding to the Hetherington equation.</a:t>
            </a:r>
            <a:endParaRPr lang="fr-CH" dirty="0">
              <a:solidFill>
                <a:srgbClr val="000000"/>
              </a:solidFill>
              <a:latin typeface="Calibri" panose="020F0502020204030204" pitchFamily="34" charset="0"/>
              <a:ea typeface="DengXian" panose="02010600030101010101"/>
            </a:endParaRPr>
          </a:p>
        </p:txBody>
      </p:sp>
      <p:pic>
        <p:nvPicPr>
          <p:cNvPr id="3" name="图片 2"/>
          <p:cNvPicPr/>
          <p:nvPr/>
        </p:nvPicPr>
        <p:blipFill>
          <a:blip r:embed="rId2">
            <a:extLst>
              <a:ext uri="{28A0092B-C50C-407E-A947-70E740481C1C}">
                <a14:useLocalDpi xmlns:a14="http://schemas.microsoft.com/office/drawing/2010/main" val="0"/>
              </a:ext>
            </a:extLst>
          </a:blip>
          <a:srcRect/>
          <a:stretch>
            <a:fillRect/>
          </a:stretch>
        </p:blipFill>
        <p:spPr bwMode="auto">
          <a:xfrm>
            <a:off x="409434" y="1540948"/>
            <a:ext cx="4640580" cy="5201285"/>
          </a:xfrm>
          <a:prstGeom prst="rect">
            <a:avLst/>
          </a:prstGeom>
          <a:noFill/>
          <a:ln>
            <a:noFill/>
          </a:ln>
        </p:spPr>
      </p:pic>
      <p:sp>
        <p:nvSpPr>
          <p:cNvPr id="4" name="Rectangle 3"/>
          <p:cNvSpPr/>
          <p:nvPr/>
        </p:nvSpPr>
        <p:spPr>
          <a:xfrm>
            <a:off x="5338720" y="2021596"/>
            <a:ext cx="6096000" cy="1477328"/>
          </a:xfrm>
          <a:prstGeom prst="rect">
            <a:avLst/>
          </a:prstGeom>
        </p:spPr>
        <p:txBody>
          <a:bodyPr>
            <a:spAutoFit/>
          </a:bodyPr>
          <a:lstStyle/>
          <a:p>
            <a:pPr algn="just"/>
            <a:r>
              <a:rPr lang="en-US" kern="0" dirty="0">
                <a:latin typeface="Arial" panose="020B0604020202020204" pitchFamily="34" charset="0"/>
                <a:ea typeface="DengXian" panose="02010600030101010101"/>
                <a:cs typeface="Times New Roman" panose="02020603050405020304" pitchFamily="18" charset="0"/>
              </a:rPr>
              <a:t>1. How many passages N would you need to reach 90% lysis at each pressure? (take N as a continuous variable)</a:t>
            </a:r>
            <a:endParaRPr lang="fr-CH" sz="1400" kern="100" dirty="0">
              <a:latin typeface="DengXian" panose="02010600030101010101"/>
              <a:ea typeface="DengXian" panose="02010600030101010101"/>
              <a:cs typeface="Times New Roman" panose="02020603050405020304" pitchFamily="18" charset="0"/>
            </a:endParaRPr>
          </a:p>
          <a:p>
            <a:pPr algn="just"/>
            <a:r>
              <a:rPr lang="en-US" kern="0" dirty="0">
                <a:latin typeface="Arial" panose="020B0604020202020204" pitchFamily="34" charset="0"/>
                <a:ea typeface="DengXian" panose="02010600030101010101"/>
                <a:cs typeface="Times New Roman" panose="02020603050405020304" pitchFamily="18" charset="0"/>
              </a:rPr>
              <a:t>2. What minimal pressure would you need to achieve 75% lysis after three passages?</a:t>
            </a:r>
            <a:endParaRPr lang="fr-CH" sz="1400" kern="100" dirty="0">
              <a:latin typeface="DengXian" panose="02010600030101010101"/>
              <a:ea typeface="DengXian" panose="02010600030101010101"/>
              <a:cs typeface="Times New Roman" panose="02020603050405020304" pitchFamily="18" charset="0"/>
            </a:endParaRPr>
          </a:p>
          <a:p>
            <a:pPr algn="just"/>
            <a:r>
              <a:rPr lang="en-US" dirty="0">
                <a:solidFill>
                  <a:srgbClr val="000000"/>
                </a:solidFill>
                <a:latin typeface="Arial" panose="020B0604020202020204" pitchFamily="34" charset="0"/>
                <a:ea typeface="DengXian" panose="02010600030101010101"/>
              </a:rPr>
              <a:t>Reminder: 1 kg/cm2 = 0.981 bar</a:t>
            </a:r>
            <a:endParaRPr lang="fr-CH" dirty="0">
              <a:solidFill>
                <a:srgbClr val="000000"/>
              </a:solidFill>
              <a:latin typeface="Calibri" panose="020F0502020204030204" pitchFamily="34" charset="0"/>
              <a:ea typeface="DengXian" panose="02010600030101010101"/>
            </a:endParaRPr>
          </a:p>
        </p:txBody>
      </p:sp>
    </p:spTree>
    <p:extLst>
      <p:ext uri="{BB962C8B-B14F-4D97-AF65-F5344CB8AC3E}">
        <p14:creationId xmlns:p14="http://schemas.microsoft.com/office/powerpoint/2010/main" val="1453794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686" y="389931"/>
            <a:ext cx="6096000" cy="646331"/>
          </a:xfrm>
          <a:prstGeom prst="rect">
            <a:avLst/>
          </a:prstGeom>
        </p:spPr>
        <p:txBody>
          <a:bodyPr>
            <a:spAutoFit/>
          </a:bodyPr>
          <a:lstStyle/>
          <a:p>
            <a:pPr algn="just"/>
            <a:r>
              <a:rPr lang="en-US" kern="0" dirty="0">
                <a:latin typeface="Arial" panose="020B0604020202020204" pitchFamily="34" charset="0"/>
                <a:ea typeface="DengXian" panose="020F0502020204030204"/>
                <a:cs typeface="Times New Roman" panose="02020603050405020304" pitchFamily="18" charset="0"/>
              </a:rPr>
              <a:t>1. How many passages N would you need to reach 90% lysis at each pressure? (take N as a continuous variable)</a:t>
            </a:r>
            <a:endParaRPr lang="fr-CH" sz="1400" kern="100" dirty="0">
              <a:effectLst/>
              <a:latin typeface="DengXian" panose="020F0502020204030204"/>
              <a:ea typeface="DengXian" panose="020F0502020204030204"/>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86686" y="1272148"/>
                <a:ext cx="6096000" cy="3276474"/>
              </a:xfrm>
              <a:prstGeom prst="rect">
                <a:avLst/>
              </a:prstGeom>
            </p:spPr>
            <p:txBody>
              <a:bodyPr>
                <a:spAutoFit/>
              </a:bodyPr>
              <a:lstStyle/>
              <a:p>
                <a:pPr marR="0" lvl="0" algn="just">
                  <a:spcBef>
                    <a:spcPts val="0"/>
                  </a:spcBef>
                  <a:spcAft>
                    <a:spcPts val="0"/>
                  </a:spcAft>
                </a:pPr>
                <a:r>
                  <a:rPr lang="en-US" i="1" dirty="0">
                    <a:solidFill>
                      <a:srgbClr val="000000"/>
                    </a:solidFill>
                    <a:latin typeface="Arial" panose="020B0604020202020204" pitchFamily="34" charset="0"/>
                    <a:ea typeface="DengXian" panose="020F0502020204030204"/>
                  </a:rPr>
                  <a:t>As already stated, this problem is based on Hetherington’s equation:</a:t>
                </a:r>
                <a:endParaRPr lang="fr-CH" sz="2800" dirty="0">
                  <a:solidFill>
                    <a:srgbClr val="000000"/>
                  </a:solidFill>
                  <a:effectLst/>
                  <a:latin typeface="Calibri" panose="020F0502020204030204" pitchFamily="34" charset="0"/>
                  <a:ea typeface="DengXian" panose="020F0502020204030204"/>
                </a:endParaRPr>
              </a:p>
              <a:p>
                <a:pPr algn="just"/>
                <a14:m>
                  <m:oMathPara xmlns:m="http://schemas.openxmlformats.org/officeDocument/2006/math">
                    <m:oMathParaPr>
                      <m:jc m:val="centerGroup"/>
                    </m:oMathParaPr>
                    <m:oMath xmlns:m="http://schemas.openxmlformats.org/officeDocument/2006/math">
                      <m:func>
                        <m:funcPr>
                          <m:ctrlPr>
                            <a:rPr lang="fr-CH" sz="2800" i="1">
                              <a:solidFill>
                                <a:srgbClr val="000000"/>
                              </a:solidFill>
                              <a:effectLst/>
                              <a:latin typeface="Cambria Math" panose="02040503050406030204" pitchFamily="18" charset="0"/>
                              <a:ea typeface="DengXian" panose="020F0502020204030204"/>
                              <a:cs typeface="Arial" panose="020B0604020202020204" pitchFamily="34" charset="0"/>
                            </a:rPr>
                          </m:ctrlPr>
                        </m:funcPr>
                        <m:fName>
                          <m:r>
                            <m:rPr>
                              <m:sty m:val="p"/>
                            </m:rPr>
                            <a:rPr lang="en-US" sz="2800">
                              <a:solidFill>
                                <a:srgbClr val="000000"/>
                              </a:solidFill>
                              <a:effectLst/>
                              <a:latin typeface="Cambria Math" panose="02040503050406030204" pitchFamily="18" charset="0"/>
                              <a:ea typeface="DengXian" panose="020F0502020204030204"/>
                              <a:cs typeface="Arial" panose="020B0604020202020204" pitchFamily="34" charset="0"/>
                            </a:rPr>
                            <m:t>log</m:t>
                          </m:r>
                        </m:fName>
                        <m:e>
                          <m:d>
                            <m:dPr>
                              <m:ctrlPr>
                                <a:rPr lang="fr-CH" sz="2800" i="1">
                                  <a:solidFill>
                                    <a:srgbClr val="000000"/>
                                  </a:solidFill>
                                  <a:effectLst/>
                                  <a:latin typeface="Cambria Math" panose="02040503050406030204" pitchFamily="18" charset="0"/>
                                  <a:ea typeface="DengXian" panose="020F0502020204030204"/>
                                  <a:cs typeface="Arial" panose="020B0604020202020204" pitchFamily="34" charset="0"/>
                                </a:rPr>
                              </m:ctrlPr>
                            </m:dPr>
                            <m:e>
                              <m:f>
                                <m:fPr>
                                  <m:ctrlPr>
                                    <a:rPr lang="fr-CH" sz="2800" i="1">
                                      <a:solidFill>
                                        <a:srgbClr val="000000"/>
                                      </a:solidFill>
                                      <a:effectLst/>
                                      <a:latin typeface="Cambria Math" panose="02040503050406030204" pitchFamily="18" charset="0"/>
                                      <a:ea typeface="DengXian" panose="020F0502020204030204"/>
                                      <a:cs typeface="Arial" panose="020B0604020202020204" pitchFamily="34" charset="0"/>
                                    </a:rPr>
                                  </m:ctrlPr>
                                </m:fPr>
                                <m:num>
                                  <m:sSub>
                                    <m:sSubPr>
                                      <m:ctrlPr>
                                        <a:rPr lang="fr-CH" sz="2800" i="1">
                                          <a:solidFill>
                                            <a:srgbClr val="000000"/>
                                          </a:solidFill>
                                          <a:effectLst/>
                                          <a:latin typeface="Cambria Math" panose="02040503050406030204" pitchFamily="18" charset="0"/>
                                          <a:ea typeface="DengXian" panose="020F0502020204030204"/>
                                          <a:cs typeface="Arial" panose="020B0604020202020204" pitchFamily="34" charset="0"/>
                                        </a:rPr>
                                      </m:ctrlPr>
                                    </m:sSubPr>
                                    <m:e>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𝑅</m:t>
                                      </m:r>
                                    </m:e>
                                    <m:sub>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𝑚</m:t>
                                      </m:r>
                                    </m:sub>
                                  </m:sSub>
                                </m:num>
                                <m:den>
                                  <m:sSub>
                                    <m:sSubPr>
                                      <m:ctrlPr>
                                        <a:rPr lang="fr-CH" sz="2800" i="1">
                                          <a:solidFill>
                                            <a:srgbClr val="000000"/>
                                          </a:solidFill>
                                          <a:effectLst/>
                                          <a:latin typeface="Cambria Math" panose="02040503050406030204" pitchFamily="18" charset="0"/>
                                          <a:ea typeface="DengXian" panose="020F0502020204030204"/>
                                          <a:cs typeface="Arial" panose="020B0604020202020204" pitchFamily="34" charset="0"/>
                                        </a:rPr>
                                      </m:ctrlPr>
                                    </m:sSubPr>
                                    <m:e>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𝑅</m:t>
                                      </m:r>
                                    </m:e>
                                    <m:sub>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𝑚</m:t>
                                      </m:r>
                                    </m:sub>
                                  </m:sSub>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m:t>
                                  </m:r>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𝑅</m:t>
                                  </m:r>
                                </m:den>
                              </m:f>
                            </m:e>
                          </m:d>
                        </m:e>
                      </m:func>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m:t>
                      </m:r>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𝐾</m:t>
                      </m:r>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m:t>
                      </m:r>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𝑁</m:t>
                      </m:r>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m:t>
                      </m:r>
                      <m:sSup>
                        <m:sSupPr>
                          <m:ctrlPr>
                            <a:rPr lang="fr-CH" sz="2800" i="1">
                              <a:solidFill>
                                <a:srgbClr val="000000"/>
                              </a:solidFill>
                              <a:effectLst/>
                              <a:latin typeface="Cambria Math" panose="02040503050406030204" pitchFamily="18" charset="0"/>
                              <a:ea typeface="DengXian" panose="020F0502020204030204"/>
                              <a:cs typeface="Arial" panose="020B0604020202020204" pitchFamily="34" charset="0"/>
                            </a:rPr>
                          </m:ctrlPr>
                        </m:sSupPr>
                        <m:e>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𝑃</m:t>
                          </m:r>
                        </m:e>
                        <m:sup>
                          <m:r>
                            <a:rPr lang="en-US" sz="2800" i="1">
                              <a:solidFill>
                                <a:srgbClr val="000000"/>
                              </a:solidFill>
                              <a:effectLst/>
                              <a:latin typeface="Cambria Math" panose="02040503050406030204" pitchFamily="18" charset="0"/>
                              <a:ea typeface="DengXian" panose="020F0502020204030204"/>
                              <a:cs typeface="Arial" panose="020B0604020202020204" pitchFamily="34" charset="0"/>
                            </a:rPr>
                            <m:t>𝑛</m:t>
                          </m:r>
                        </m:sup>
                      </m:sSup>
                    </m:oMath>
                  </m:oMathPara>
                </a14:m>
                <a:endParaRPr lang="fr-CH" sz="2800" dirty="0">
                  <a:solidFill>
                    <a:srgbClr val="000000"/>
                  </a:solidFill>
                  <a:effectLst/>
                  <a:latin typeface="Calibri" panose="020F0502020204030204" pitchFamily="34" charset="0"/>
                  <a:ea typeface="DengXian" panose="020F0502020204030204"/>
                </a:endParaRPr>
              </a:p>
              <a:p>
                <a:r>
                  <a:rPr lang="en-US" i="1" kern="0" dirty="0">
                    <a:latin typeface="Arial" panose="020B0604020202020204" pitchFamily="34" charset="0"/>
                    <a:ea typeface="DengXian" panose="020F0502020204030204"/>
                    <a:cs typeface="Times New Roman" panose="02020603050405020304" pitchFamily="18" charset="0"/>
                  </a:rPr>
                  <a:t>A lysis rate of 90% means that R is equal to 0.9 Rm, which in turn implies that R m/(Rm – R) is equal to 10 and that log[R m/(Rm – R)] is equal to 1.0.</a:t>
                </a:r>
                <a:endParaRPr lang="fr-CH" sz="2000" kern="100" dirty="0">
                  <a:effectLst/>
                  <a:latin typeface="DengXian" panose="020F0502020204030204"/>
                  <a:ea typeface="DengXian" panose="020F0502020204030204"/>
                  <a:cs typeface="Times New Roman" panose="02020603050405020304" pitchFamily="18" charset="0"/>
                </a:endParaRPr>
              </a:p>
              <a:p>
                <a:r>
                  <a:rPr lang="en-US" i="1" kern="0" dirty="0">
                    <a:latin typeface="Arial" panose="020B0604020202020204" pitchFamily="34" charset="0"/>
                    <a:ea typeface="DengXian" panose="020F0502020204030204"/>
                    <a:cs typeface="Times New Roman" panose="02020603050405020304" pitchFamily="18" charset="0"/>
                  </a:rPr>
                  <a:t>Hence one just needs to draw a horizontal line at log[R m/(Rm – R)] = 1 on the above graph and read the values of N corresponding to the different pressures.</a:t>
                </a:r>
                <a:endParaRPr lang="fr-CH" sz="2000" kern="100" dirty="0">
                  <a:effectLst/>
                  <a:latin typeface="DengXian" panose="020F0502020204030204"/>
                  <a:ea typeface="DengXian" panose="020F0502020204030204"/>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86686" y="1272148"/>
                <a:ext cx="6096000" cy="3276474"/>
              </a:xfrm>
              <a:prstGeom prst="rect">
                <a:avLst/>
              </a:prstGeom>
              <a:blipFill>
                <a:blip r:embed="rId2"/>
                <a:stretch>
                  <a:fillRect l="-800" t="-1117" r="-900" b="-2048"/>
                </a:stretch>
              </a:blipFill>
            </p:spPr>
            <p:txBody>
              <a:bodyPr/>
              <a:lstStyle/>
              <a:p>
                <a:r>
                  <a:rPr lang="fr-CH">
                    <a:noFill/>
                  </a:rPr>
                  <a:t> </a:t>
                </a:r>
              </a:p>
            </p:txBody>
          </p:sp>
        </mc:Fallback>
      </mc:AlternateContent>
      <p:pic>
        <p:nvPicPr>
          <p:cNvPr id="8" name="Picture 7"/>
          <p:cNvPicPr>
            <a:picLocks noChangeAspect="1"/>
          </p:cNvPicPr>
          <p:nvPr/>
        </p:nvPicPr>
        <p:blipFill>
          <a:blip r:embed="rId3"/>
          <a:stretch>
            <a:fillRect/>
          </a:stretch>
        </p:blipFill>
        <p:spPr>
          <a:xfrm>
            <a:off x="6798101" y="389931"/>
            <a:ext cx="5283200" cy="5557520"/>
          </a:xfrm>
          <a:prstGeom prst="rect">
            <a:avLst/>
          </a:prstGeom>
        </p:spPr>
      </p:pic>
      <p:cxnSp>
        <p:nvCxnSpPr>
          <p:cNvPr id="3" name="直接连接符 2"/>
          <p:cNvCxnSpPr/>
          <p:nvPr/>
        </p:nvCxnSpPr>
        <p:spPr>
          <a:xfrm flipV="1">
            <a:off x="11064240" y="2011680"/>
            <a:ext cx="11430" cy="3463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326630" y="2948940"/>
            <a:ext cx="4171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326630" y="3912870"/>
            <a:ext cx="4171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353726" y="4728210"/>
            <a:ext cx="4171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471836" y="5257800"/>
            <a:ext cx="41719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4"/>
          <a:stretch>
            <a:fillRect/>
          </a:stretch>
        </p:blipFill>
        <p:spPr>
          <a:xfrm>
            <a:off x="95823" y="5419740"/>
            <a:ext cx="7376013" cy="1343050"/>
          </a:xfrm>
          <a:prstGeom prst="rect">
            <a:avLst/>
          </a:prstGeom>
        </p:spPr>
      </p:pic>
    </p:spTree>
    <p:extLst>
      <p:ext uri="{BB962C8B-B14F-4D97-AF65-F5344CB8AC3E}">
        <p14:creationId xmlns:p14="http://schemas.microsoft.com/office/powerpoint/2010/main" val="27511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4983" y="188270"/>
            <a:ext cx="11095796" cy="369332"/>
          </a:xfrm>
          <a:prstGeom prst="rect">
            <a:avLst/>
          </a:prstGeom>
        </p:spPr>
        <p:txBody>
          <a:bodyPr wrap="square">
            <a:spAutoFit/>
          </a:bodyPr>
          <a:lstStyle/>
          <a:p>
            <a:pPr algn="just">
              <a:spcAft>
                <a:spcPts val="0"/>
              </a:spcAft>
            </a:pPr>
            <a:r>
              <a:rPr lang="en-US" altLang="zh-CN" kern="0" dirty="0">
                <a:latin typeface="Arial" panose="020B0604020202020204" pitchFamily="34" charset="0"/>
                <a:cs typeface="Times New Roman" panose="02020603050405020304" pitchFamily="18" charset="0"/>
              </a:rPr>
              <a:t>2. What minimal pressure would you need to achieve 75% lysis after three passages?</a:t>
            </a:r>
            <a:endParaRPr lang="zh-CN" altLang="zh-CN" sz="1400" kern="100" dirty="0">
              <a:latin typeface="等线" panose="02010600030101010101" pitchFamily="2" charset="-122"/>
              <a:cs typeface="Times New Roman" panose="02020603050405020304" pitchFamily="18" charset="0"/>
            </a:endParaRPr>
          </a:p>
        </p:txBody>
      </p:sp>
      <p:sp>
        <p:nvSpPr>
          <p:cNvPr id="5" name="矩形 4"/>
          <p:cNvSpPr/>
          <p:nvPr/>
        </p:nvSpPr>
        <p:spPr>
          <a:xfrm>
            <a:off x="274983" y="673810"/>
            <a:ext cx="6096000" cy="1200329"/>
          </a:xfrm>
          <a:prstGeom prst="rect">
            <a:avLst/>
          </a:prstGeom>
        </p:spPr>
        <p:txBody>
          <a:bodyPr>
            <a:spAutoFit/>
          </a:bodyPr>
          <a:lstStyle/>
          <a:p>
            <a:r>
              <a:rPr lang="en-US" altLang="zh-CN" i="1" kern="0" dirty="0">
                <a:latin typeface="Arial" panose="020B0604020202020204" pitchFamily="34" charset="0"/>
                <a:cs typeface="Times New Roman" panose="02020603050405020304" pitchFamily="18" charset="0"/>
              </a:rPr>
              <a:t>With 75% lysis, log[R m/(Rm – R)] is equal to 0.602. To answer the question graphically we can draw a vertical line at N=3 and a horizontal line at log[R m/(Rm – R)] = 0.602. </a:t>
            </a:r>
            <a:endParaRPr lang="zh-CN" altLang="zh-CN" sz="2000" kern="100" dirty="0">
              <a:latin typeface="等线"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274983" y="1791565"/>
            <a:ext cx="4535556" cy="5023687"/>
          </a:xfrm>
          <a:prstGeom prst="rect">
            <a:avLst/>
          </a:prstGeom>
        </p:spPr>
      </p:pic>
      <p:sp>
        <p:nvSpPr>
          <p:cNvPr id="7" name="矩形 6"/>
          <p:cNvSpPr/>
          <p:nvPr/>
        </p:nvSpPr>
        <p:spPr>
          <a:xfrm>
            <a:off x="6370983" y="673810"/>
            <a:ext cx="5821017" cy="2031325"/>
          </a:xfrm>
          <a:prstGeom prst="rect">
            <a:avLst/>
          </a:prstGeom>
        </p:spPr>
        <p:txBody>
          <a:bodyPr wrap="square">
            <a:spAutoFit/>
          </a:bodyPr>
          <a:lstStyle/>
          <a:p>
            <a:r>
              <a:rPr lang="en-US" altLang="zh-CN" i="1" kern="0" dirty="0">
                <a:latin typeface="Arial" panose="020B0604020202020204" pitchFamily="34" charset="0"/>
                <a:cs typeface="Times New Roman" panose="02020603050405020304" pitchFamily="18" charset="0"/>
              </a:rPr>
              <a:t>We then see that the required pressure lies pretty close to </a:t>
            </a:r>
            <a:r>
              <a:rPr lang="en-US" altLang="zh-CN" i="1" kern="0" dirty="0">
                <a:solidFill>
                  <a:srgbClr val="FF0000"/>
                </a:solidFill>
                <a:latin typeface="Arial" panose="020B0604020202020204" pitchFamily="34" charset="0"/>
                <a:cs typeface="Times New Roman" panose="02020603050405020304" pitchFamily="18" charset="0"/>
              </a:rPr>
              <a:t>500 kg/cm2 or 491 bar.</a:t>
            </a:r>
            <a:endParaRPr lang="zh-CN" altLang="zh-CN" sz="2000" kern="100" dirty="0">
              <a:solidFill>
                <a:srgbClr val="FF0000"/>
              </a:solidFill>
              <a:latin typeface="等线" panose="02010600030101010101" pitchFamily="2" charset="-122"/>
              <a:cs typeface="Times New Roman" panose="02020603050405020304" pitchFamily="18" charset="0"/>
            </a:endParaRPr>
          </a:p>
          <a:p>
            <a:r>
              <a:rPr lang="en-US" altLang="zh-CN" i="1" kern="0" dirty="0">
                <a:latin typeface="Arial" panose="020B0604020202020204" pitchFamily="34" charset="0"/>
                <a:cs typeface="Times New Roman" panose="02020603050405020304" pitchFamily="18" charset="0"/>
              </a:rPr>
              <a:t>To obtain a more precise answer we need to know the values of K and n in the Hetherington</a:t>
            </a:r>
            <a:endParaRPr lang="zh-CN" altLang="zh-CN" sz="2000" kern="100" dirty="0">
              <a:latin typeface="等线" panose="02010600030101010101" pitchFamily="2" charset="-122"/>
              <a:cs typeface="Times New Roman" panose="02020603050405020304" pitchFamily="18" charset="0"/>
            </a:endParaRPr>
          </a:p>
          <a:p>
            <a:r>
              <a:rPr lang="en-US" altLang="zh-CN" i="1" kern="0" dirty="0">
                <a:latin typeface="Arial" panose="020B0604020202020204" pitchFamily="34" charset="0"/>
                <a:cs typeface="Times New Roman" panose="02020603050405020304" pitchFamily="18" charset="0"/>
              </a:rPr>
              <a:t>equation. This can be obtained by plotting the log of the K *</a:t>
            </a:r>
            <a:r>
              <a:rPr lang="en-US" altLang="zh-CN" i="1" kern="0" dirty="0" err="1">
                <a:latin typeface="Arial" panose="020B0604020202020204" pitchFamily="34" charset="0"/>
                <a:cs typeface="Times New Roman" panose="02020603050405020304" pitchFamily="18" charset="0"/>
              </a:rPr>
              <a:t>Pn</a:t>
            </a:r>
            <a:r>
              <a:rPr lang="en-US" altLang="zh-CN" i="1" kern="0" dirty="0">
                <a:latin typeface="Arial" panose="020B0604020202020204" pitchFamily="34" charset="0"/>
                <a:cs typeface="Times New Roman" panose="02020603050405020304" pitchFamily="18" charset="0"/>
              </a:rPr>
              <a:t> values in the table above as a function of </a:t>
            </a:r>
            <a:r>
              <a:rPr lang="en-US" altLang="zh-CN" i="1" kern="0" dirty="0" err="1">
                <a:latin typeface="Arial" panose="020B0604020202020204" pitchFamily="34" charset="0"/>
                <a:cs typeface="Times New Roman" panose="02020603050405020304" pitchFamily="18" charset="0"/>
              </a:rPr>
              <a:t>logP</a:t>
            </a:r>
            <a:r>
              <a:rPr lang="en-US" altLang="zh-CN" i="1" kern="0" dirty="0">
                <a:latin typeface="Arial" panose="020B0604020202020204" pitchFamily="34" charset="0"/>
                <a:cs typeface="Times New Roman" panose="02020603050405020304" pitchFamily="18" charset="0"/>
              </a:rPr>
              <a:t>. This is done below:</a:t>
            </a:r>
            <a:endParaRPr lang="zh-CN" altLang="zh-CN" sz="2000" kern="100" dirty="0">
              <a:latin typeface="等线"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6076769" y="2821343"/>
            <a:ext cx="5385713" cy="781000"/>
          </a:xfrm>
          <a:prstGeom prst="rect">
            <a:avLst/>
          </a:prstGeom>
        </p:spPr>
      </p:pic>
      <p:graphicFrame>
        <p:nvGraphicFramePr>
          <p:cNvPr id="9" name="图表 8"/>
          <p:cNvGraphicFramePr>
            <a:graphicFrameLocks/>
          </p:cNvGraphicFramePr>
          <p:nvPr>
            <p:extLst>
              <p:ext uri="{D42A27DB-BD31-4B8C-83A1-F6EECF244321}">
                <p14:modId xmlns:p14="http://schemas.microsoft.com/office/powerpoint/2010/main" val="476906519"/>
              </p:ext>
            </p:extLst>
          </p:nvPr>
        </p:nvGraphicFramePr>
        <p:xfrm>
          <a:off x="6076769" y="3602343"/>
          <a:ext cx="4826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矩形 2"/>
          <p:cNvSpPr/>
          <p:nvPr/>
        </p:nvSpPr>
        <p:spPr>
          <a:xfrm>
            <a:off x="5822881" y="6168921"/>
            <a:ext cx="5079888" cy="276999"/>
          </a:xfrm>
          <a:prstGeom prst="rect">
            <a:avLst/>
          </a:prstGeom>
        </p:spPr>
        <p:txBody>
          <a:bodyPr wrap="square">
            <a:spAutoFit/>
          </a:bodyPr>
          <a:lstStyle/>
          <a:p>
            <a:r>
              <a:rPr lang="pt-BR" altLang="zh-CN" sz="1200" dirty="0"/>
              <a:t>log⁡(R_m/(R_m-R))=0.602=KNP^n=2.16272*〖10〗^(-9)*3*P^2.9872</a:t>
            </a:r>
            <a:endParaRPr lang="zh-CN" altLang="en-US" sz="1200" dirty="0"/>
          </a:p>
        </p:txBody>
      </p:sp>
      <p:sp>
        <p:nvSpPr>
          <p:cNvPr id="8" name="矩形 7"/>
          <p:cNvSpPr/>
          <p:nvPr/>
        </p:nvSpPr>
        <p:spPr>
          <a:xfrm>
            <a:off x="6902169" y="6445920"/>
            <a:ext cx="1460656" cy="369332"/>
          </a:xfrm>
          <a:prstGeom prst="rect">
            <a:avLst/>
          </a:prstGeom>
        </p:spPr>
        <p:txBody>
          <a:bodyPr wrap="none">
            <a:spAutoFit/>
          </a:bodyPr>
          <a:lstStyle/>
          <a:p>
            <a:r>
              <a:rPr lang="en-US" altLang="zh-CN" i="1" kern="0" dirty="0">
                <a:latin typeface="Arial" panose="020B0604020202020204" pitchFamily="34" charset="0"/>
              </a:rPr>
              <a:t>P = 465 [Pa]</a:t>
            </a:r>
            <a:endParaRPr lang="zh-CN" altLang="en-US" dirty="0"/>
          </a:p>
        </p:txBody>
      </p:sp>
    </p:spTree>
    <p:extLst>
      <p:ext uri="{BB962C8B-B14F-4D97-AF65-F5344CB8AC3E}">
        <p14:creationId xmlns:p14="http://schemas.microsoft.com/office/powerpoint/2010/main" val="2755739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308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978</Words>
  <Application>Microsoft Office PowerPoint</Application>
  <PresentationFormat>宽屏</PresentationFormat>
  <Paragraphs>231</Paragraphs>
  <Slides>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DengXian</vt:lpstr>
      <vt:lpstr>DengXian</vt:lpstr>
      <vt:lpstr>等线 Light</vt:lpstr>
      <vt:lpstr>Arial</vt:lpstr>
      <vt:lpstr>Calibri</vt:lpstr>
      <vt:lpstr>Cambria Math</vt:lpstr>
      <vt:lpstr>Times New Roman</vt:lpstr>
      <vt:lpstr>Office 主题​​</vt:lpstr>
      <vt:lpstr>Week 10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8</dc:title>
  <dc:creator>郝亚萌</dc:creator>
  <cp:lastModifiedBy>郝亚萌</cp:lastModifiedBy>
  <cp:revision>33</cp:revision>
  <dcterms:created xsi:type="dcterms:W3CDTF">2021-05-06T16:00:14Z</dcterms:created>
  <dcterms:modified xsi:type="dcterms:W3CDTF">2022-05-20T10:01:41Z</dcterms:modified>
</cp:coreProperties>
</file>